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40502" y="2694245"/>
            <a:ext cx="12823094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2736" y="-561362"/>
            <a:ext cx="19458626" cy="339272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3474" y="2806197"/>
            <a:ext cx="16990695" cy="7368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daniel@mrdbourke.com" TargetMode="External"/><Relationship Id="rId5" Type="http://schemas.openxmlformats.org/officeDocument/2006/relationships/image" Target="../media/image24.jp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rdbourke/pytorch-deep-learning" TargetMode="External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://www.github.com/mrdbourke/pytorch-deep-learning/" TargetMode="Externa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trixmultiplication.xyz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11.png"/><Relationship Id="rId7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16.png"/><Relationship Id="rId10" Type="http://schemas.openxmlformats.org/officeDocument/2006/relationships/image" Target="../media/image65.jpg"/><Relationship Id="rId4" Type="http://schemas.openxmlformats.org/officeDocument/2006/relationships/image" Target="../media/image12.png"/><Relationship Id="rId9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026" y="4735912"/>
            <a:ext cx="10853420" cy="1483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50" b="1" spc="-320" dirty="0">
                <a:latin typeface="Century Gothic"/>
                <a:cs typeface="Century Gothic"/>
              </a:rPr>
              <a:t>Deep</a:t>
            </a:r>
            <a:r>
              <a:rPr sz="9550" b="1" spc="-1040" dirty="0">
                <a:latin typeface="Century Gothic"/>
                <a:cs typeface="Century Gothic"/>
              </a:rPr>
              <a:t> </a:t>
            </a:r>
            <a:r>
              <a:rPr sz="9550" b="1" spc="-204" dirty="0">
                <a:latin typeface="Century Gothic"/>
                <a:cs typeface="Century Gothic"/>
              </a:rPr>
              <a:t>Learning</a:t>
            </a:r>
            <a:r>
              <a:rPr sz="9550" b="1" spc="-1040" dirty="0">
                <a:latin typeface="Century Gothic"/>
                <a:cs typeface="Century Gothic"/>
              </a:rPr>
              <a:t> </a:t>
            </a:r>
            <a:r>
              <a:rPr sz="9550" b="1" spc="200" dirty="0">
                <a:latin typeface="Century Gothic"/>
                <a:cs typeface="Century Gothic"/>
              </a:rPr>
              <a:t>with</a:t>
            </a:r>
            <a:endParaRPr sz="955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089799" y="4432087"/>
            <a:ext cx="7366000" cy="2240280"/>
            <a:chOff x="12089799" y="4432087"/>
            <a:chExt cx="7366000" cy="2240280"/>
          </a:xfrm>
        </p:grpSpPr>
        <p:sp>
          <p:nvSpPr>
            <p:cNvPr id="4" name="object 4"/>
            <p:cNvSpPr/>
            <p:nvPr/>
          </p:nvSpPr>
          <p:spPr>
            <a:xfrm>
              <a:off x="12089799" y="4432087"/>
              <a:ext cx="7366000" cy="2240280"/>
            </a:xfrm>
            <a:custGeom>
              <a:avLst/>
              <a:gdLst/>
              <a:ahLst/>
              <a:cxnLst/>
              <a:rect l="l" t="t" r="r" b="b"/>
              <a:pathLst>
                <a:path w="7366000" h="2240279">
                  <a:moveTo>
                    <a:pt x="6999849" y="0"/>
                  </a:moveTo>
                  <a:lnTo>
                    <a:pt x="365653" y="0"/>
                  </a:lnTo>
                  <a:lnTo>
                    <a:pt x="292888" y="279"/>
                  </a:lnTo>
                  <a:lnTo>
                    <a:pt x="234208" y="2239"/>
                  </a:lnTo>
                  <a:lnTo>
                    <a:pt x="187601" y="7559"/>
                  </a:lnTo>
                  <a:lnTo>
                    <a:pt x="107315" y="39520"/>
                  </a:lnTo>
                  <a:lnTo>
                    <a:pt x="69728" y="69728"/>
                  </a:lnTo>
                  <a:lnTo>
                    <a:pt x="39519" y="107314"/>
                  </a:lnTo>
                  <a:lnTo>
                    <a:pt x="17915" y="151052"/>
                  </a:lnTo>
                  <a:lnTo>
                    <a:pt x="2239" y="234211"/>
                  </a:lnTo>
                  <a:lnTo>
                    <a:pt x="279" y="292892"/>
                  </a:lnTo>
                  <a:lnTo>
                    <a:pt x="0" y="365656"/>
                  </a:lnTo>
                  <a:lnTo>
                    <a:pt x="0" y="1874375"/>
                  </a:lnTo>
                  <a:lnTo>
                    <a:pt x="279" y="1947139"/>
                  </a:lnTo>
                  <a:lnTo>
                    <a:pt x="2239" y="2005819"/>
                  </a:lnTo>
                  <a:lnTo>
                    <a:pt x="7558" y="2052428"/>
                  </a:lnTo>
                  <a:lnTo>
                    <a:pt x="39519" y="2132716"/>
                  </a:lnTo>
                  <a:lnTo>
                    <a:pt x="69728" y="2170303"/>
                  </a:lnTo>
                  <a:lnTo>
                    <a:pt x="107315" y="2200511"/>
                  </a:lnTo>
                  <a:lnTo>
                    <a:pt x="151052" y="2222113"/>
                  </a:lnTo>
                  <a:lnTo>
                    <a:pt x="234208" y="2237792"/>
                  </a:lnTo>
                  <a:lnTo>
                    <a:pt x="292888" y="2239752"/>
                  </a:lnTo>
                  <a:lnTo>
                    <a:pt x="365653" y="2240032"/>
                  </a:lnTo>
                  <a:lnTo>
                    <a:pt x="6999849" y="2240032"/>
                  </a:lnTo>
                  <a:lnTo>
                    <a:pt x="7072614" y="2239752"/>
                  </a:lnTo>
                  <a:lnTo>
                    <a:pt x="7131294" y="2237792"/>
                  </a:lnTo>
                  <a:lnTo>
                    <a:pt x="7177902" y="2232472"/>
                  </a:lnTo>
                  <a:lnTo>
                    <a:pt x="7258192" y="2200511"/>
                  </a:lnTo>
                  <a:lnTo>
                    <a:pt x="7295779" y="2170303"/>
                  </a:lnTo>
                  <a:lnTo>
                    <a:pt x="7325985" y="2132716"/>
                  </a:lnTo>
                  <a:lnTo>
                    <a:pt x="7347587" y="2088978"/>
                  </a:lnTo>
                  <a:lnTo>
                    <a:pt x="7363264" y="2005819"/>
                  </a:lnTo>
                  <a:lnTo>
                    <a:pt x="7365223" y="1947139"/>
                  </a:lnTo>
                  <a:lnTo>
                    <a:pt x="7365503" y="1874375"/>
                  </a:lnTo>
                  <a:lnTo>
                    <a:pt x="7365503" y="365656"/>
                  </a:lnTo>
                  <a:lnTo>
                    <a:pt x="7365223" y="292892"/>
                  </a:lnTo>
                  <a:lnTo>
                    <a:pt x="7363264" y="234211"/>
                  </a:lnTo>
                  <a:lnTo>
                    <a:pt x="7357945" y="187602"/>
                  </a:lnTo>
                  <a:lnTo>
                    <a:pt x="7325985" y="107314"/>
                  </a:lnTo>
                  <a:lnTo>
                    <a:pt x="7295779" y="69728"/>
                  </a:lnTo>
                  <a:lnTo>
                    <a:pt x="7258192" y="39520"/>
                  </a:lnTo>
                  <a:lnTo>
                    <a:pt x="7214450" y="17918"/>
                  </a:lnTo>
                  <a:lnTo>
                    <a:pt x="7131294" y="2239"/>
                  </a:lnTo>
                  <a:lnTo>
                    <a:pt x="7072614" y="279"/>
                  </a:lnTo>
                  <a:lnTo>
                    <a:pt x="69998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81597" y="4779465"/>
              <a:ext cx="7087656" cy="17496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36168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114"/>
              </a:spcBef>
            </a:pPr>
            <a:r>
              <a:rPr sz="8800" spc="620" dirty="0"/>
              <a:t>What</a:t>
            </a:r>
            <a:r>
              <a:rPr sz="8800" spc="-459" dirty="0"/>
              <a:t> </a:t>
            </a:r>
            <a:r>
              <a:rPr sz="8800" spc="685" dirty="0"/>
              <a:t>deep</a:t>
            </a:r>
            <a:r>
              <a:rPr sz="8800" spc="-455" dirty="0"/>
              <a:t> </a:t>
            </a:r>
            <a:r>
              <a:rPr sz="8800" spc="385" dirty="0"/>
              <a:t>learning</a:t>
            </a:r>
            <a:r>
              <a:rPr sz="8800" spc="-455" dirty="0"/>
              <a:t> </a:t>
            </a:r>
            <a:r>
              <a:rPr sz="8800" spc="315" dirty="0"/>
              <a:t>is</a:t>
            </a:r>
            <a:r>
              <a:rPr sz="8800" spc="-459" dirty="0"/>
              <a:t> </a:t>
            </a:r>
            <a:r>
              <a:rPr sz="8800" spc="830" dirty="0"/>
              <a:t>good</a:t>
            </a:r>
            <a:r>
              <a:rPr sz="8800" spc="-455" dirty="0"/>
              <a:t> </a:t>
            </a:r>
            <a:r>
              <a:rPr sz="8800" spc="375" dirty="0"/>
              <a:t>for</a:t>
            </a:r>
            <a:endParaRPr sz="8800"/>
          </a:p>
        </p:txBody>
      </p:sp>
      <p:sp>
        <p:nvSpPr>
          <p:cNvPr id="3" name="object 3"/>
          <p:cNvSpPr txBox="1"/>
          <p:nvPr/>
        </p:nvSpPr>
        <p:spPr>
          <a:xfrm>
            <a:off x="1023917" y="2866528"/>
            <a:ext cx="17600295" cy="61887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514984" marR="759460" indent="-502920">
              <a:lnSpc>
                <a:spcPts val="5860"/>
              </a:lnSpc>
              <a:spcBef>
                <a:spcPts val="35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dirty="0">
                <a:solidFill>
                  <a:srgbClr val="18E7CF"/>
                </a:solidFill>
                <a:latin typeface="Century Gothic"/>
                <a:cs typeface="Century Gothic"/>
              </a:rPr>
              <a:t>Problems</a:t>
            </a:r>
            <a:r>
              <a:rPr sz="4950" b="1" spc="-33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215" dirty="0">
                <a:solidFill>
                  <a:srgbClr val="18E7CF"/>
                </a:solidFill>
                <a:latin typeface="Century Gothic"/>
                <a:cs typeface="Century Gothic"/>
              </a:rPr>
              <a:t>with</a:t>
            </a:r>
            <a:r>
              <a:rPr sz="4950" b="1" spc="-33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-60" dirty="0">
                <a:solidFill>
                  <a:srgbClr val="18E7CF"/>
                </a:solidFill>
                <a:latin typeface="Century Gothic"/>
                <a:cs typeface="Century Gothic"/>
              </a:rPr>
              <a:t>long</a:t>
            </a:r>
            <a:r>
              <a:rPr sz="4950" b="1" spc="-32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245" dirty="0">
                <a:solidFill>
                  <a:srgbClr val="18E7CF"/>
                </a:solidFill>
                <a:latin typeface="Century Gothic"/>
                <a:cs typeface="Century Gothic"/>
              </a:rPr>
              <a:t>lists</a:t>
            </a:r>
            <a:r>
              <a:rPr sz="4950" b="1" spc="-33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229" dirty="0">
                <a:solidFill>
                  <a:srgbClr val="18E7CF"/>
                </a:solidFill>
                <a:latin typeface="Century Gothic"/>
                <a:cs typeface="Century Gothic"/>
              </a:rPr>
              <a:t>of</a:t>
            </a:r>
            <a:r>
              <a:rPr sz="4950" b="1" spc="-32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120" dirty="0">
                <a:solidFill>
                  <a:srgbClr val="18E7CF"/>
                </a:solidFill>
                <a:latin typeface="Century Gothic"/>
                <a:cs typeface="Century Gothic"/>
              </a:rPr>
              <a:t>rules</a:t>
            </a:r>
            <a:r>
              <a:rPr sz="4950" spc="1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05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49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9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85" dirty="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approach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10" dirty="0">
                <a:solidFill>
                  <a:srgbClr val="FFFFFF"/>
                </a:solidFill>
                <a:latin typeface="Calibri"/>
                <a:cs typeface="Calibri"/>
              </a:rPr>
              <a:t>fails,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4" dirty="0">
                <a:solidFill>
                  <a:srgbClr val="FFFFFF"/>
                </a:solidFill>
                <a:latin typeface="Calibri"/>
                <a:cs typeface="Calibri"/>
              </a:rPr>
              <a:t>learning/deep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45" dirty="0">
                <a:solidFill>
                  <a:srgbClr val="FFFFFF"/>
                </a:solidFill>
                <a:latin typeface="Calibri"/>
                <a:cs typeface="Calibri"/>
              </a:rPr>
              <a:t>help.</a:t>
            </a:r>
            <a:endParaRPr sz="4950">
              <a:latin typeface="Calibri"/>
              <a:cs typeface="Calibri"/>
            </a:endParaRPr>
          </a:p>
          <a:p>
            <a:pPr marL="514984" marR="703580" indent="-502920">
              <a:lnSpc>
                <a:spcPts val="5860"/>
              </a:lnSpc>
              <a:spcBef>
                <a:spcPts val="371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spc="-35" dirty="0">
                <a:solidFill>
                  <a:srgbClr val="18E7CF"/>
                </a:solidFill>
                <a:latin typeface="Century Gothic"/>
                <a:cs typeface="Century Gothic"/>
              </a:rPr>
              <a:t>Continually</a:t>
            </a:r>
            <a:r>
              <a:rPr sz="4950" b="1" spc="-32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-180" dirty="0">
                <a:solidFill>
                  <a:srgbClr val="18E7CF"/>
                </a:solidFill>
                <a:latin typeface="Century Gothic"/>
                <a:cs typeface="Century Gothic"/>
              </a:rPr>
              <a:t>changing</a:t>
            </a:r>
            <a:r>
              <a:rPr sz="4950" b="1" spc="-32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65" dirty="0">
                <a:solidFill>
                  <a:srgbClr val="18E7CF"/>
                </a:solidFill>
                <a:latin typeface="Century Gothic"/>
                <a:cs typeface="Century Gothic"/>
              </a:rPr>
              <a:t>environments</a:t>
            </a:r>
            <a:r>
              <a:rPr sz="4950" spc="6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9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9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adapt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90" dirty="0">
                <a:solidFill>
                  <a:srgbClr val="FFFFFF"/>
                </a:solidFill>
                <a:latin typeface="Calibri"/>
                <a:cs typeface="Calibri"/>
              </a:rPr>
              <a:t>(‘learn’)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scenarios.</a:t>
            </a:r>
            <a:endParaRPr sz="4950">
              <a:latin typeface="Calibri"/>
              <a:cs typeface="Calibri"/>
            </a:endParaRPr>
          </a:p>
          <a:p>
            <a:pPr marL="512445" marR="5080" indent="-500380" algn="just">
              <a:lnSpc>
                <a:spcPts val="5860"/>
              </a:lnSpc>
              <a:spcBef>
                <a:spcPts val="3635"/>
              </a:spcBef>
              <a:buClr>
                <a:srgbClr val="FFFFFF"/>
              </a:buClr>
              <a:buSzPct val="122222"/>
              <a:buFont typeface="Calibri"/>
              <a:buChar char="•"/>
              <a:tabLst>
                <a:tab pos="514984" algn="l"/>
              </a:tabLst>
            </a:pPr>
            <a:r>
              <a:rPr sz="4950" b="1" spc="-30" dirty="0">
                <a:solidFill>
                  <a:srgbClr val="18E7CF"/>
                </a:solidFill>
                <a:latin typeface="Century Gothic"/>
                <a:cs typeface="Century Gothic"/>
              </a:rPr>
              <a:t>Discovering</a:t>
            </a:r>
            <a:r>
              <a:rPr sz="4950" b="1" spc="-32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120" dirty="0">
                <a:solidFill>
                  <a:srgbClr val="18E7CF"/>
                </a:solidFill>
                <a:latin typeface="Century Gothic"/>
                <a:cs typeface="Century Gothic"/>
              </a:rPr>
              <a:t>insights</a:t>
            </a:r>
            <a:r>
              <a:rPr sz="4950" b="1" spc="-33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135" dirty="0">
                <a:solidFill>
                  <a:srgbClr val="18E7CF"/>
                </a:solidFill>
                <a:latin typeface="Century Gothic"/>
                <a:cs typeface="Century Gothic"/>
              </a:rPr>
              <a:t>within</a:t>
            </a:r>
            <a:r>
              <a:rPr sz="4950" b="1" spc="-28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-150" dirty="0">
                <a:solidFill>
                  <a:srgbClr val="18E7CF"/>
                </a:solidFill>
                <a:latin typeface="Century Gothic"/>
                <a:cs typeface="Century Gothic"/>
              </a:rPr>
              <a:t>large</a:t>
            </a:r>
            <a:r>
              <a:rPr sz="4950" b="1" spc="-20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-20" dirty="0">
                <a:solidFill>
                  <a:srgbClr val="18E7CF"/>
                </a:solidFill>
                <a:latin typeface="Century Gothic"/>
                <a:cs typeface="Century Gothic"/>
              </a:rPr>
              <a:t>collections</a:t>
            </a:r>
            <a:r>
              <a:rPr sz="4950" b="1" spc="-28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spc="220" dirty="0">
                <a:solidFill>
                  <a:srgbClr val="18E7CF"/>
                </a:solidFill>
                <a:latin typeface="Century Gothic"/>
                <a:cs typeface="Century Gothic"/>
              </a:rPr>
              <a:t>of</a:t>
            </a:r>
            <a:r>
              <a:rPr sz="4950" b="1" spc="-28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950" b="1" dirty="0">
                <a:solidFill>
                  <a:srgbClr val="18E7CF"/>
                </a:solidFill>
                <a:latin typeface="Century Gothic"/>
                <a:cs typeface="Century Gothic"/>
              </a:rPr>
              <a:t>data</a:t>
            </a:r>
            <a:r>
              <a:rPr sz="495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950" spc="300" dirty="0">
                <a:solidFill>
                  <a:srgbClr val="FFFFFF"/>
                </a:solidFill>
                <a:latin typeface="Calibri"/>
                <a:cs typeface="Calibri"/>
              </a:rPr>
              <a:t>can 	</a:t>
            </a:r>
            <a:r>
              <a:rPr sz="4950" spc="26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70" dirty="0">
                <a:solidFill>
                  <a:srgbClr val="FFFFFF"/>
                </a:solidFill>
                <a:latin typeface="Calibri"/>
                <a:cs typeface="Calibri"/>
              </a:rPr>
              <a:t>imagine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trying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hand-</a:t>
            </a:r>
            <a:r>
              <a:rPr sz="4950" spc="280" dirty="0">
                <a:solidFill>
                  <a:srgbClr val="FFFFFF"/>
                </a:solidFill>
                <a:latin typeface="Calibri"/>
                <a:cs typeface="Calibri"/>
              </a:rPr>
              <a:t>craft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190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-175" dirty="0">
                <a:solidFill>
                  <a:srgbClr val="FFFFFF"/>
                </a:solidFill>
                <a:latin typeface="Calibri"/>
                <a:cs typeface="Calibri"/>
              </a:rPr>
              <a:t>101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10" dirty="0">
                <a:solidFill>
                  <a:srgbClr val="FFFFFF"/>
                </a:solidFill>
                <a:latin typeface="Calibri"/>
                <a:cs typeface="Calibri"/>
              </a:rPr>
              <a:t>different 	</a:t>
            </a:r>
            <a:r>
              <a:rPr sz="4950" spc="270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65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sz="49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look</a:t>
            </a:r>
            <a:r>
              <a:rPr sz="49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95" dirty="0">
                <a:solidFill>
                  <a:srgbClr val="FFFFFF"/>
                </a:solidFill>
                <a:latin typeface="Calibri"/>
                <a:cs typeface="Calibri"/>
              </a:rPr>
              <a:t>like?</a:t>
            </a:r>
            <a:endParaRPr sz="49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18" y="595523"/>
            <a:ext cx="15646400" cy="1224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50" dirty="0"/>
              <a:t>What</a:t>
            </a:r>
            <a:r>
              <a:rPr spc="-409" dirty="0"/>
              <a:t> </a:t>
            </a:r>
            <a:r>
              <a:rPr spc="610" dirty="0"/>
              <a:t>deep</a:t>
            </a:r>
            <a:r>
              <a:rPr spc="-405" dirty="0"/>
              <a:t> </a:t>
            </a:r>
            <a:r>
              <a:rPr spc="345" dirty="0"/>
              <a:t>learning</a:t>
            </a:r>
            <a:r>
              <a:rPr spc="-405" dirty="0"/>
              <a:t> </a:t>
            </a:r>
            <a:r>
              <a:rPr spc="285" dirty="0"/>
              <a:t>is</a:t>
            </a:r>
            <a:r>
              <a:rPr spc="-405" dirty="0"/>
              <a:t> </a:t>
            </a:r>
            <a:r>
              <a:rPr spc="459" dirty="0"/>
              <a:t>not</a:t>
            </a:r>
            <a:r>
              <a:rPr spc="-405" dirty="0"/>
              <a:t> </a:t>
            </a:r>
            <a:r>
              <a:rPr spc="740" dirty="0"/>
              <a:t>good</a:t>
            </a:r>
            <a:r>
              <a:rPr spc="-405" dirty="0"/>
              <a:t> </a:t>
            </a:r>
            <a:r>
              <a:rPr spc="335" dirty="0"/>
              <a:t>for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9087" y="544995"/>
            <a:ext cx="3141265" cy="15706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 rot="21180000">
            <a:off x="9611116" y="232064"/>
            <a:ext cx="315010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05"/>
              </a:lnSpc>
            </a:pPr>
            <a:r>
              <a:rPr sz="4950" b="1" spc="95" dirty="0">
                <a:solidFill>
                  <a:srgbClr val="FFFFFF"/>
                </a:solidFill>
                <a:latin typeface="Arial"/>
                <a:cs typeface="Arial"/>
              </a:rPr>
              <a:t>(typically)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3917" y="2410270"/>
            <a:ext cx="17706975" cy="800163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485140" marR="5080" indent="-472440">
              <a:lnSpc>
                <a:spcPts val="5490"/>
              </a:lnSpc>
              <a:spcBef>
                <a:spcPts val="355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60" dirty="0">
                <a:solidFill>
                  <a:srgbClr val="18E7CF"/>
                </a:solidFill>
                <a:latin typeface="Century Gothic"/>
                <a:cs typeface="Century Gothic"/>
              </a:rPr>
              <a:t>When</a:t>
            </a:r>
            <a:r>
              <a:rPr sz="4650" b="1" spc="-30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10" dirty="0">
                <a:solidFill>
                  <a:srgbClr val="18E7CF"/>
                </a:solidFill>
                <a:latin typeface="Century Gothic"/>
                <a:cs typeface="Century Gothic"/>
              </a:rPr>
              <a:t>you</a:t>
            </a:r>
            <a:r>
              <a:rPr sz="4650" b="1" spc="-30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65" dirty="0">
                <a:solidFill>
                  <a:srgbClr val="18E7CF"/>
                </a:solidFill>
                <a:latin typeface="Century Gothic"/>
                <a:cs typeface="Century Gothic"/>
              </a:rPr>
              <a:t>need</a:t>
            </a:r>
            <a:r>
              <a:rPr sz="4650" b="1" spc="-30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25" dirty="0">
                <a:solidFill>
                  <a:srgbClr val="18E7CF"/>
                </a:solidFill>
                <a:latin typeface="Century Gothic"/>
                <a:cs typeface="Century Gothic"/>
              </a:rPr>
              <a:t>explainability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46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3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46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65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typically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0" dirty="0">
                <a:solidFill>
                  <a:srgbClr val="FFFFFF"/>
                </a:solidFill>
                <a:latin typeface="Calibri"/>
                <a:cs typeface="Calibri"/>
              </a:rPr>
              <a:t>uninterpretable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04" dirty="0">
                <a:solidFill>
                  <a:srgbClr val="FFFFFF"/>
                </a:solidFill>
                <a:latin typeface="Calibri"/>
                <a:cs typeface="Calibri"/>
              </a:rPr>
              <a:t>human.</a:t>
            </a:r>
            <a:endParaRPr sz="4650">
              <a:latin typeface="Calibri"/>
              <a:cs typeface="Calibri"/>
            </a:endParaRPr>
          </a:p>
          <a:p>
            <a:pPr marL="485140" marR="2057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60" dirty="0">
                <a:solidFill>
                  <a:srgbClr val="18E7CF"/>
                </a:solidFill>
                <a:latin typeface="Century Gothic"/>
                <a:cs typeface="Century Gothic"/>
              </a:rPr>
              <a:t>When</a:t>
            </a:r>
            <a:r>
              <a:rPr sz="4650" b="1" spc="-27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114" dirty="0">
                <a:solidFill>
                  <a:srgbClr val="18E7CF"/>
                </a:solidFill>
                <a:latin typeface="Century Gothic"/>
                <a:cs typeface="Century Gothic"/>
              </a:rPr>
              <a:t>the</a:t>
            </a:r>
            <a:r>
              <a:rPr sz="4650" b="1" spc="-27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dirty="0">
                <a:solidFill>
                  <a:srgbClr val="18E7CF"/>
                </a:solidFill>
                <a:latin typeface="Century Gothic"/>
                <a:cs typeface="Century Gothic"/>
              </a:rPr>
              <a:t>traditional</a:t>
            </a:r>
            <a:r>
              <a:rPr sz="4650" b="1" spc="-26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75" dirty="0">
                <a:solidFill>
                  <a:srgbClr val="18E7CF"/>
                </a:solidFill>
                <a:latin typeface="Century Gothic"/>
                <a:cs typeface="Century Gothic"/>
              </a:rPr>
              <a:t>approach</a:t>
            </a:r>
            <a:r>
              <a:rPr sz="4650" b="1" spc="-27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140" dirty="0">
                <a:solidFill>
                  <a:srgbClr val="18E7CF"/>
                </a:solidFill>
                <a:latin typeface="Century Gothic"/>
                <a:cs typeface="Century Gothic"/>
              </a:rPr>
              <a:t>is</a:t>
            </a:r>
            <a:r>
              <a:rPr sz="4650" b="1" spc="-26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495" dirty="0">
                <a:solidFill>
                  <a:srgbClr val="18E7CF"/>
                </a:solidFill>
                <a:latin typeface="Century Gothic"/>
                <a:cs typeface="Century Gothic"/>
              </a:rPr>
              <a:t>a</a:t>
            </a:r>
            <a:r>
              <a:rPr sz="4650" b="1" spc="-27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145" dirty="0">
                <a:solidFill>
                  <a:srgbClr val="18E7CF"/>
                </a:solidFill>
                <a:latin typeface="Century Gothic"/>
                <a:cs typeface="Century Gothic"/>
              </a:rPr>
              <a:t>better</a:t>
            </a:r>
            <a:r>
              <a:rPr sz="4650" b="1" spc="-27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50" dirty="0">
                <a:solidFill>
                  <a:srgbClr val="18E7CF"/>
                </a:solidFill>
                <a:latin typeface="Century Gothic"/>
                <a:cs typeface="Century Gothic"/>
              </a:rPr>
              <a:t>option</a:t>
            </a:r>
            <a:r>
              <a:rPr sz="4650" b="1" spc="-26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35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46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2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accomplish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4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04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65" dirty="0">
                <a:solidFill>
                  <a:srgbClr val="FFFFFF"/>
                </a:solidFill>
                <a:latin typeface="Calibri"/>
                <a:cs typeface="Calibri"/>
              </a:rPr>
              <a:t>rule-</a:t>
            </a:r>
            <a:r>
              <a:rPr sz="4650" spc="37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70" dirty="0">
                <a:solidFill>
                  <a:srgbClr val="FFFFFF"/>
                </a:solidFill>
                <a:latin typeface="Calibri"/>
                <a:cs typeface="Calibri"/>
              </a:rPr>
              <a:t>system.</a:t>
            </a:r>
            <a:endParaRPr sz="4650">
              <a:latin typeface="Calibri"/>
              <a:cs typeface="Calibri"/>
            </a:endParaRPr>
          </a:p>
          <a:p>
            <a:pPr marL="485140" marR="894715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60" dirty="0">
                <a:solidFill>
                  <a:srgbClr val="18E7CF"/>
                </a:solidFill>
                <a:latin typeface="Century Gothic"/>
                <a:cs typeface="Century Gothic"/>
              </a:rPr>
              <a:t>When</a:t>
            </a:r>
            <a:r>
              <a:rPr sz="4650" b="1" spc="-31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140" dirty="0">
                <a:solidFill>
                  <a:srgbClr val="18E7CF"/>
                </a:solidFill>
                <a:latin typeface="Century Gothic"/>
                <a:cs typeface="Century Gothic"/>
              </a:rPr>
              <a:t>errors</a:t>
            </a:r>
            <a:r>
              <a:rPr sz="4650" b="1" spc="-31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65" dirty="0">
                <a:solidFill>
                  <a:srgbClr val="18E7CF"/>
                </a:solidFill>
                <a:latin typeface="Century Gothic"/>
                <a:cs typeface="Century Gothic"/>
              </a:rPr>
              <a:t>are</a:t>
            </a:r>
            <a:r>
              <a:rPr sz="4650" b="1" spc="-31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70" dirty="0">
                <a:solidFill>
                  <a:srgbClr val="18E7CF"/>
                </a:solidFill>
                <a:latin typeface="Century Gothic"/>
                <a:cs typeface="Century Gothic"/>
              </a:rPr>
              <a:t>unacceptable</a:t>
            </a:r>
            <a:r>
              <a:rPr sz="4650" b="1" spc="-31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since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outputs</a:t>
            </a:r>
            <a:r>
              <a:rPr sz="46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65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1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80" dirty="0">
                <a:solidFill>
                  <a:srgbClr val="FFFFFF"/>
                </a:solidFill>
                <a:latin typeface="Calibri"/>
                <a:cs typeface="Calibri"/>
              </a:rPr>
              <a:t>aren’t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29" dirty="0">
                <a:solidFill>
                  <a:srgbClr val="FFFFFF"/>
                </a:solidFill>
                <a:latin typeface="Calibri"/>
                <a:cs typeface="Calibri"/>
              </a:rPr>
              <a:t>always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0" dirty="0">
                <a:solidFill>
                  <a:srgbClr val="FFFFFF"/>
                </a:solidFill>
                <a:latin typeface="Calibri"/>
                <a:cs typeface="Calibri"/>
              </a:rPr>
              <a:t>predictable.</a:t>
            </a:r>
            <a:endParaRPr sz="4650">
              <a:latin typeface="Calibri"/>
              <a:cs typeface="Calibri"/>
            </a:endParaRPr>
          </a:p>
          <a:p>
            <a:pPr marL="485140" marR="904240" indent="-472440">
              <a:lnSpc>
                <a:spcPts val="5490"/>
              </a:lnSpc>
              <a:spcBef>
                <a:spcPts val="3490"/>
              </a:spcBef>
              <a:buClr>
                <a:srgbClr val="FFFFFF"/>
              </a:buClr>
              <a:buSzPct val="122580"/>
              <a:buFont typeface="Calibri"/>
              <a:buChar char="•"/>
              <a:tabLst>
                <a:tab pos="485140" algn="l"/>
              </a:tabLst>
            </a:pPr>
            <a:r>
              <a:rPr sz="4650" b="1" spc="60" dirty="0">
                <a:solidFill>
                  <a:srgbClr val="18E7CF"/>
                </a:solidFill>
                <a:latin typeface="Century Gothic"/>
                <a:cs typeface="Century Gothic"/>
              </a:rPr>
              <a:t>When</a:t>
            </a:r>
            <a:r>
              <a:rPr sz="4650" b="1" spc="-29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10" dirty="0">
                <a:solidFill>
                  <a:srgbClr val="18E7CF"/>
                </a:solidFill>
                <a:latin typeface="Century Gothic"/>
                <a:cs typeface="Century Gothic"/>
              </a:rPr>
              <a:t>you</a:t>
            </a:r>
            <a:r>
              <a:rPr sz="4650" b="1" spc="-29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dirty="0">
                <a:solidFill>
                  <a:srgbClr val="18E7CF"/>
                </a:solidFill>
                <a:latin typeface="Century Gothic"/>
                <a:cs typeface="Century Gothic"/>
              </a:rPr>
              <a:t>don’t</a:t>
            </a:r>
            <a:r>
              <a:rPr sz="4650" b="1" spc="-29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250" dirty="0">
                <a:solidFill>
                  <a:srgbClr val="18E7CF"/>
                </a:solidFill>
                <a:latin typeface="Century Gothic"/>
                <a:cs typeface="Century Gothic"/>
              </a:rPr>
              <a:t>have</a:t>
            </a:r>
            <a:r>
              <a:rPr sz="4650" b="1" spc="-29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35" dirty="0">
                <a:solidFill>
                  <a:srgbClr val="18E7CF"/>
                </a:solidFill>
                <a:latin typeface="Century Gothic"/>
                <a:cs typeface="Century Gothic"/>
              </a:rPr>
              <a:t>much</a:t>
            </a:r>
            <a:r>
              <a:rPr sz="4650" b="1" spc="-290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b="1" spc="-155" dirty="0">
                <a:solidFill>
                  <a:srgbClr val="18E7CF"/>
                </a:solidFill>
                <a:latin typeface="Century Gothic"/>
                <a:cs typeface="Century Gothic"/>
              </a:rPr>
              <a:t>data</a:t>
            </a:r>
            <a:r>
              <a:rPr sz="4650" b="1" spc="-285" dirty="0">
                <a:solidFill>
                  <a:srgbClr val="18E7CF"/>
                </a:solidFill>
                <a:latin typeface="Century Gothic"/>
                <a:cs typeface="Century Gothic"/>
              </a:rPr>
              <a:t> </a:t>
            </a:r>
            <a:r>
              <a:rPr sz="4650" spc="420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46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8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6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6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00" dirty="0">
                <a:solidFill>
                  <a:srgbClr val="FFFFFF"/>
                </a:solidFill>
                <a:latin typeface="Calibri"/>
                <a:cs typeface="Calibri"/>
              </a:rPr>
              <a:t>models </a:t>
            </a:r>
            <a:r>
              <a:rPr sz="4650" spc="165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85" dirty="0">
                <a:solidFill>
                  <a:srgbClr val="FFFFFF"/>
                </a:solidFill>
                <a:latin typeface="Calibri"/>
                <a:cs typeface="Calibri"/>
              </a:rPr>
              <a:t>require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150" dirty="0">
                <a:solidFill>
                  <a:srgbClr val="FFFFFF"/>
                </a:solidFill>
                <a:latin typeface="Calibri"/>
                <a:cs typeface="Calibri"/>
              </a:rPr>
              <a:t>fairly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4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6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330" dirty="0">
                <a:solidFill>
                  <a:srgbClr val="FFFFFF"/>
                </a:solidFill>
                <a:latin typeface="Calibri"/>
                <a:cs typeface="Calibri"/>
              </a:rPr>
              <a:t>produce</a:t>
            </a:r>
            <a:r>
              <a:rPr sz="46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650" spc="280" dirty="0">
                <a:solidFill>
                  <a:srgbClr val="FFFFFF"/>
                </a:solidFill>
                <a:latin typeface="Calibri"/>
                <a:cs typeface="Calibri"/>
              </a:rPr>
              <a:t>great </a:t>
            </a:r>
            <a:r>
              <a:rPr sz="4650" spc="160" dirty="0">
                <a:solidFill>
                  <a:srgbClr val="FFFFFF"/>
                </a:solidFill>
                <a:latin typeface="Calibri"/>
                <a:cs typeface="Calibri"/>
              </a:rPr>
              <a:t>results.</a:t>
            </a:r>
            <a:endParaRPr sz="4650">
              <a:latin typeface="Calibri"/>
              <a:cs typeface="Calibri"/>
            </a:endParaRPr>
          </a:p>
          <a:p>
            <a:pPr marL="245745">
              <a:lnSpc>
                <a:spcPts val="2660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(though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we’ll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9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great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5" dirty="0">
                <a:solidFill>
                  <a:srgbClr val="FFFFFF"/>
                </a:solidFill>
                <a:latin typeface="Arial"/>
                <a:cs typeface="Arial"/>
              </a:rPr>
              <a:t>results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without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0" dirty="0">
                <a:solidFill>
                  <a:srgbClr val="FFFFFF"/>
                </a:solidFill>
                <a:latin typeface="Arial"/>
                <a:cs typeface="Arial"/>
              </a:rPr>
              <a:t>huge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amounts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data)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26361" y="2115118"/>
            <a:ext cx="10800715" cy="8908415"/>
          </a:xfrm>
          <a:custGeom>
            <a:avLst/>
            <a:gdLst/>
            <a:ahLst/>
            <a:cxnLst/>
            <a:rect l="l" t="t" r="r" b="b"/>
            <a:pathLst>
              <a:path w="10800715" h="8908415">
                <a:moveTo>
                  <a:pt x="1813382" y="0"/>
                </a:moveTo>
                <a:lnTo>
                  <a:pt x="1348237" y="3291"/>
                </a:lnTo>
                <a:lnTo>
                  <a:pt x="1238094" y="6995"/>
                </a:lnTo>
                <a:lnTo>
                  <a:pt x="1186469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5" y="147685"/>
                </a:lnTo>
                <a:lnTo>
                  <a:pt x="573285" y="170966"/>
                </a:lnTo>
                <a:lnTo>
                  <a:pt x="532148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2" y="281158"/>
                </a:lnTo>
                <a:lnTo>
                  <a:pt x="380288" y="312730"/>
                </a:lnTo>
                <a:lnTo>
                  <a:pt x="345739" y="345816"/>
                </a:lnTo>
                <a:lnTo>
                  <a:pt x="312654" y="380364"/>
                </a:lnTo>
                <a:lnTo>
                  <a:pt x="281081" y="416328"/>
                </a:lnTo>
                <a:lnTo>
                  <a:pt x="251070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4" y="659104"/>
                </a:lnTo>
                <a:lnTo>
                  <a:pt x="106512" y="703611"/>
                </a:lnTo>
                <a:lnTo>
                  <a:pt x="76691" y="780288"/>
                </a:lnTo>
                <a:lnTo>
                  <a:pt x="55887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5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5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8" y="8025251"/>
                </a:lnTo>
                <a:lnTo>
                  <a:pt x="65742" y="8095401"/>
                </a:lnTo>
                <a:lnTo>
                  <a:pt x="106512" y="8204740"/>
                </a:lnTo>
                <a:lnTo>
                  <a:pt x="126134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70" y="8454692"/>
                </a:lnTo>
                <a:lnTo>
                  <a:pt x="281081" y="8492022"/>
                </a:lnTo>
                <a:lnTo>
                  <a:pt x="312654" y="8527986"/>
                </a:lnTo>
                <a:lnTo>
                  <a:pt x="345739" y="8562535"/>
                </a:lnTo>
                <a:lnTo>
                  <a:pt x="380288" y="8595620"/>
                </a:lnTo>
                <a:lnTo>
                  <a:pt x="416252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8" y="8712349"/>
                </a:lnTo>
                <a:lnTo>
                  <a:pt x="573285" y="8737385"/>
                </a:lnTo>
                <a:lnTo>
                  <a:pt x="615595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69" y="8898755"/>
                </a:lnTo>
                <a:lnTo>
                  <a:pt x="1238094" y="8901355"/>
                </a:lnTo>
                <a:lnTo>
                  <a:pt x="1291993" y="8903438"/>
                </a:lnTo>
                <a:lnTo>
                  <a:pt x="1406894" y="8906278"/>
                </a:lnTo>
                <a:lnTo>
                  <a:pt x="1738796" y="8908341"/>
                </a:lnTo>
                <a:lnTo>
                  <a:pt x="9061666" y="8908341"/>
                </a:lnTo>
                <a:lnTo>
                  <a:pt x="9133425" y="8908274"/>
                </a:lnTo>
                <a:lnTo>
                  <a:pt x="9202427" y="8908092"/>
                </a:lnTo>
                <a:lnTo>
                  <a:pt x="9393571" y="8906278"/>
                </a:lnTo>
                <a:lnTo>
                  <a:pt x="9508473" y="8903438"/>
                </a:lnTo>
                <a:lnTo>
                  <a:pt x="9562373" y="8901355"/>
                </a:lnTo>
                <a:lnTo>
                  <a:pt x="9613998" y="8898755"/>
                </a:lnTo>
                <a:lnTo>
                  <a:pt x="9663416" y="8895579"/>
                </a:lnTo>
                <a:lnTo>
                  <a:pt x="9710696" y="8891769"/>
                </a:lnTo>
                <a:lnTo>
                  <a:pt x="9755908" y="8887268"/>
                </a:lnTo>
                <a:lnTo>
                  <a:pt x="9799120" y="8882020"/>
                </a:lnTo>
                <a:lnTo>
                  <a:pt x="9840401" y="8875964"/>
                </a:lnTo>
                <a:lnTo>
                  <a:pt x="9879820" y="8869046"/>
                </a:lnTo>
                <a:lnTo>
                  <a:pt x="9917447" y="8861206"/>
                </a:lnTo>
                <a:lnTo>
                  <a:pt x="9987597" y="8842532"/>
                </a:lnTo>
                <a:lnTo>
                  <a:pt x="10096935" y="8801763"/>
                </a:lnTo>
                <a:lnTo>
                  <a:pt x="10141442" y="8782140"/>
                </a:lnTo>
                <a:lnTo>
                  <a:pt x="10184874" y="8760665"/>
                </a:lnTo>
                <a:lnTo>
                  <a:pt x="10227183" y="8737385"/>
                </a:lnTo>
                <a:lnTo>
                  <a:pt x="10268320" y="8712349"/>
                </a:lnTo>
                <a:lnTo>
                  <a:pt x="10308237" y="8685606"/>
                </a:lnTo>
                <a:lnTo>
                  <a:pt x="10346885" y="8657204"/>
                </a:lnTo>
                <a:lnTo>
                  <a:pt x="10384215" y="8627193"/>
                </a:lnTo>
                <a:lnTo>
                  <a:pt x="10420179" y="8595620"/>
                </a:lnTo>
                <a:lnTo>
                  <a:pt x="10454727" y="8562535"/>
                </a:lnTo>
                <a:lnTo>
                  <a:pt x="10487812" y="8527986"/>
                </a:lnTo>
                <a:lnTo>
                  <a:pt x="10519384" y="8492022"/>
                </a:lnTo>
                <a:lnTo>
                  <a:pt x="10549396" y="8454692"/>
                </a:lnTo>
                <a:lnTo>
                  <a:pt x="10577797" y="8416043"/>
                </a:lnTo>
                <a:lnTo>
                  <a:pt x="10604540" y="8376126"/>
                </a:lnTo>
                <a:lnTo>
                  <a:pt x="10629576" y="8334988"/>
                </a:lnTo>
                <a:lnTo>
                  <a:pt x="10652856" y="8292679"/>
                </a:lnTo>
                <a:lnTo>
                  <a:pt x="10674332" y="8249247"/>
                </a:lnTo>
                <a:lnTo>
                  <a:pt x="10693955" y="8204740"/>
                </a:lnTo>
                <a:lnTo>
                  <a:pt x="10723776" y="8128063"/>
                </a:lnTo>
                <a:lnTo>
                  <a:pt x="10744580" y="8061153"/>
                </a:lnTo>
                <a:lnTo>
                  <a:pt x="10761238" y="7987625"/>
                </a:lnTo>
                <a:lnTo>
                  <a:pt x="10768157" y="7948205"/>
                </a:lnTo>
                <a:lnTo>
                  <a:pt x="10774212" y="7906924"/>
                </a:lnTo>
                <a:lnTo>
                  <a:pt x="10779461" y="7863713"/>
                </a:lnTo>
                <a:lnTo>
                  <a:pt x="10783961" y="7818501"/>
                </a:lnTo>
                <a:lnTo>
                  <a:pt x="10787771" y="7771221"/>
                </a:lnTo>
                <a:lnTo>
                  <a:pt x="10790947" y="7721804"/>
                </a:lnTo>
                <a:lnTo>
                  <a:pt x="10793547" y="7670179"/>
                </a:lnTo>
                <a:lnTo>
                  <a:pt x="10795630" y="7616280"/>
                </a:lnTo>
                <a:lnTo>
                  <a:pt x="10797251" y="7560036"/>
                </a:lnTo>
                <a:lnTo>
                  <a:pt x="10798470" y="7501378"/>
                </a:lnTo>
                <a:lnTo>
                  <a:pt x="10799343" y="7440238"/>
                </a:lnTo>
                <a:lnTo>
                  <a:pt x="10799928" y="7376547"/>
                </a:lnTo>
                <a:lnTo>
                  <a:pt x="10800283" y="7310235"/>
                </a:lnTo>
                <a:lnTo>
                  <a:pt x="10800466" y="7241234"/>
                </a:lnTo>
                <a:lnTo>
                  <a:pt x="10800466" y="1667115"/>
                </a:lnTo>
                <a:lnTo>
                  <a:pt x="10800283" y="1598115"/>
                </a:lnTo>
                <a:lnTo>
                  <a:pt x="10799928" y="1531803"/>
                </a:lnTo>
                <a:lnTo>
                  <a:pt x="10799343" y="1468112"/>
                </a:lnTo>
                <a:lnTo>
                  <a:pt x="10798470" y="1406972"/>
                </a:lnTo>
                <a:lnTo>
                  <a:pt x="10797251" y="1348314"/>
                </a:lnTo>
                <a:lnTo>
                  <a:pt x="10795630" y="1292070"/>
                </a:lnTo>
                <a:lnTo>
                  <a:pt x="10793547" y="1238171"/>
                </a:lnTo>
                <a:lnTo>
                  <a:pt x="10790947" y="1186547"/>
                </a:lnTo>
                <a:lnTo>
                  <a:pt x="10787771" y="1137129"/>
                </a:lnTo>
                <a:lnTo>
                  <a:pt x="10783961" y="1089849"/>
                </a:lnTo>
                <a:lnTo>
                  <a:pt x="10779461" y="1044638"/>
                </a:lnTo>
                <a:lnTo>
                  <a:pt x="10774212" y="1001426"/>
                </a:lnTo>
                <a:lnTo>
                  <a:pt x="10768157" y="960145"/>
                </a:lnTo>
                <a:lnTo>
                  <a:pt x="10761238" y="920726"/>
                </a:lnTo>
                <a:lnTo>
                  <a:pt x="10753399" y="883099"/>
                </a:lnTo>
                <a:lnTo>
                  <a:pt x="10734725" y="812949"/>
                </a:lnTo>
                <a:lnTo>
                  <a:pt x="10693955" y="703611"/>
                </a:lnTo>
                <a:lnTo>
                  <a:pt x="10674332" y="659104"/>
                </a:lnTo>
                <a:lnTo>
                  <a:pt x="10652856" y="615671"/>
                </a:lnTo>
                <a:lnTo>
                  <a:pt x="10629576" y="573362"/>
                </a:lnTo>
                <a:lnTo>
                  <a:pt x="10604540" y="532224"/>
                </a:lnTo>
                <a:lnTo>
                  <a:pt x="10577797" y="492307"/>
                </a:lnTo>
                <a:lnTo>
                  <a:pt x="10549396" y="453659"/>
                </a:lnTo>
                <a:lnTo>
                  <a:pt x="10519384" y="416328"/>
                </a:lnTo>
                <a:lnTo>
                  <a:pt x="10487812" y="380364"/>
                </a:lnTo>
                <a:lnTo>
                  <a:pt x="10454727" y="345816"/>
                </a:lnTo>
                <a:lnTo>
                  <a:pt x="10420179" y="312730"/>
                </a:lnTo>
                <a:lnTo>
                  <a:pt x="10384215" y="281158"/>
                </a:lnTo>
                <a:lnTo>
                  <a:pt x="10346885" y="251146"/>
                </a:lnTo>
                <a:lnTo>
                  <a:pt x="10308237" y="222745"/>
                </a:lnTo>
                <a:lnTo>
                  <a:pt x="10268320" y="196001"/>
                </a:lnTo>
                <a:lnTo>
                  <a:pt x="10227183" y="170966"/>
                </a:lnTo>
                <a:lnTo>
                  <a:pt x="10184874" y="147685"/>
                </a:lnTo>
                <a:lnTo>
                  <a:pt x="10141442" y="126210"/>
                </a:lnTo>
                <a:lnTo>
                  <a:pt x="10096935" y="106587"/>
                </a:lnTo>
                <a:lnTo>
                  <a:pt x="10020259" y="76767"/>
                </a:lnTo>
                <a:lnTo>
                  <a:pt x="9953349" y="55963"/>
                </a:lnTo>
                <a:lnTo>
                  <a:pt x="9879820" y="39304"/>
                </a:lnTo>
                <a:lnTo>
                  <a:pt x="9840401" y="32386"/>
                </a:lnTo>
                <a:lnTo>
                  <a:pt x="9799120" y="26331"/>
                </a:lnTo>
                <a:lnTo>
                  <a:pt x="9755908" y="21082"/>
                </a:lnTo>
                <a:lnTo>
                  <a:pt x="9710696" y="16581"/>
                </a:lnTo>
                <a:lnTo>
                  <a:pt x="9663416" y="12772"/>
                </a:lnTo>
                <a:lnTo>
                  <a:pt x="9613998" y="9595"/>
                </a:lnTo>
                <a:lnTo>
                  <a:pt x="9562373" y="6995"/>
                </a:lnTo>
                <a:lnTo>
                  <a:pt x="9452229" y="3291"/>
                </a:lnTo>
                <a:lnTo>
                  <a:pt x="9393571" y="2072"/>
                </a:lnTo>
                <a:lnTo>
                  <a:pt x="9332430" y="1199"/>
                </a:lnTo>
                <a:lnTo>
                  <a:pt x="9268739" y="614"/>
                </a:lnTo>
                <a:lnTo>
                  <a:pt x="9202427" y="259"/>
                </a:lnTo>
                <a:lnTo>
                  <a:pt x="9133425" y="76"/>
                </a:lnTo>
                <a:lnTo>
                  <a:pt x="9061666" y="9"/>
                </a:lnTo>
                <a:lnTo>
                  <a:pt x="1813382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665050" y="10294218"/>
            <a:ext cx="3531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Unstructured</a:t>
            </a:r>
            <a:r>
              <a:rPr sz="3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0864" y="5177368"/>
            <a:ext cx="570865" cy="278447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7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3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24377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sz="9450" spc="405" dirty="0"/>
              <a:t>Machine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75" dirty="0"/>
              <a:t> </a:t>
            </a:r>
            <a:r>
              <a:rPr sz="9450" spc="455" dirty="0"/>
              <a:t>vs.</a:t>
            </a:r>
            <a:r>
              <a:rPr sz="9450" spc="-475" dirty="0"/>
              <a:t> </a:t>
            </a:r>
            <a:r>
              <a:rPr sz="9450" spc="850" dirty="0"/>
              <a:t>Deep</a:t>
            </a:r>
            <a:r>
              <a:rPr sz="9450" spc="-475" dirty="0"/>
              <a:t> </a:t>
            </a:r>
            <a:r>
              <a:rPr sz="9450" spc="495" dirty="0"/>
              <a:t>Learning</a:t>
            </a:r>
            <a:endParaRPr sz="9450"/>
          </a:p>
        </p:txBody>
      </p:sp>
      <p:sp>
        <p:nvSpPr>
          <p:cNvPr id="6" name="object 6"/>
          <p:cNvSpPr/>
          <p:nvPr/>
        </p:nvSpPr>
        <p:spPr>
          <a:xfrm>
            <a:off x="356086" y="2115118"/>
            <a:ext cx="7908925" cy="8908415"/>
          </a:xfrm>
          <a:custGeom>
            <a:avLst/>
            <a:gdLst/>
            <a:ahLst/>
            <a:cxnLst/>
            <a:rect l="l" t="t" r="r" b="b"/>
            <a:pathLst>
              <a:path w="7908925" h="8908415">
                <a:moveTo>
                  <a:pt x="1813384" y="0"/>
                </a:moveTo>
                <a:lnTo>
                  <a:pt x="1348238" y="3291"/>
                </a:lnTo>
                <a:lnTo>
                  <a:pt x="1238094" y="6995"/>
                </a:lnTo>
                <a:lnTo>
                  <a:pt x="1186470" y="9595"/>
                </a:lnTo>
                <a:lnTo>
                  <a:pt x="1137052" y="12772"/>
                </a:lnTo>
                <a:lnTo>
                  <a:pt x="1089772" y="16581"/>
                </a:lnTo>
                <a:lnTo>
                  <a:pt x="1044561" y="21082"/>
                </a:lnTo>
                <a:lnTo>
                  <a:pt x="1001349" y="26331"/>
                </a:lnTo>
                <a:lnTo>
                  <a:pt x="960068" y="32386"/>
                </a:lnTo>
                <a:lnTo>
                  <a:pt x="920649" y="39304"/>
                </a:lnTo>
                <a:lnTo>
                  <a:pt x="883023" y="47144"/>
                </a:lnTo>
                <a:lnTo>
                  <a:pt x="812873" y="65818"/>
                </a:lnTo>
                <a:lnTo>
                  <a:pt x="703534" y="106587"/>
                </a:lnTo>
                <a:lnTo>
                  <a:pt x="659027" y="126210"/>
                </a:lnTo>
                <a:lnTo>
                  <a:pt x="615594" y="147685"/>
                </a:lnTo>
                <a:lnTo>
                  <a:pt x="573285" y="170966"/>
                </a:lnTo>
                <a:lnTo>
                  <a:pt x="532147" y="196001"/>
                </a:lnTo>
                <a:lnTo>
                  <a:pt x="492230" y="222745"/>
                </a:lnTo>
                <a:lnTo>
                  <a:pt x="453582" y="251146"/>
                </a:lnTo>
                <a:lnTo>
                  <a:pt x="416251" y="281158"/>
                </a:lnTo>
                <a:lnTo>
                  <a:pt x="380287" y="312730"/>
                </a:lnTo>
                <a:lnTo>
                  <a:pt x="345739" y="345816"/>
                </a:lnTo>
                <a:lnTo>
                  <a:pt x="312653" y="380364"/>
                </a:lnTo>
                <a:lnTo>
                  <a:pt x="281081" y="416328"/>
                </a:lnTo>
                <a:lnTo>
                  <a:pt x="251069" y="453659"/>
                </a:lnTo>
                <a:lnTo>
                  <a:pt x="222668" y="492307"/>
                </a:lnTo>
                <a:lnTo>
                  <a:pt x="195925" y="532224"/>
                </a:lnTo>
                <a:lnTo>
                  <a:pt x="170889" y="573362"/>
                </a:lnTo>
                <a:lnTo>
                  <a:pt x="147609" y="615671"/>
                </a:lnTo>
                <a:lnTo>
                  <a:pt x="126133" y="659104"/>
                </a:lnTo>
                <a:lnTo>
                  <a:pt x="106511" y="703611"/>
                </a:lnTo>
                <a:lnTo>
                  <a:pt x="76690" y="780288"/>
                </a:lnTo>
                <a:lnTo>
                  <a:pt x="55886" y="847197"/>
                </a:lnTo>
                <a:lnTo>
                  <a:pt x="39228" y="920726"/>
                </a:lnTo>
                <a:lnTo>
                  <a:pt x="32309" y="960145"/>
                </a:lnTo>
                <a:lnTo>
                  <a:pt x="26254" y="1001426"/>
                </a:lnTo>
                <a:lnTo>
                  <a:pt x="21005" y="1044638"/>
                </a:lnTo>
                <a:lnTo>
                  <a:pt x="16504" y="1089849"/>
                </a:lnTo>
                <a:lnTo>
                  <a:pt x="12695" y="1137129"/>
                </a:lnTo>
                <a:lnTo>
                  <a:pt x="9519" y="1186547"/>
                </a:lnTo>
                <a:lnTo>
                  <a:pt x="6918" y="1238171"/>
                </a:lnTo>
                <a:lnTo>
                  <a:pt x="4836" y="1292070"/>
                </a:lnTo>
                <a:lnTo>
                  <a:pt x="3214" y="1348314"/>
                </a:lnTo>
                <a:lnTo>
                  <a:pt x="1995" y="1406972"/>
                </a:lnTo>
                <a:lnTo>
                  <a:pt x="1122" y="1468112"/>
                </a:lnTo>
                <a:lnTo>
                  <a:pt x="537" y="1531803"/>
                </a:lnTo>
                <a:lnTo>
                  <a:pt x="182" y="1598115"/>
                </a:lnTo>
                <a:lnTo>
                  <a:pt x="0" y="1667115"/>
                </a:lnTo>
                <a:lnTo>
                  <a:pt x="0" y="7241234"/>
                </a:lnTo>
                <a:lnTo>
                  <a:pt x="182" y="7310235"/>
                </a:lnTo>
                <a:lnTo>
                  <a:pt x="537" y="7376547"/>
                </a:lnTo>
                <a:lnTo>
                  <a:pt x="1122" y="7440238"/>
                </a:lnTo>
                <a:lnTo>
                  <a:pt x="1995" y="7501378"/>
                </a:lnTo>
                <a:lnTo>
                  <a:pt x="3214" y="7560036"/>
                </a:lnTo>
                <a:lnTo>
                  <a:pt x="4836" y="7616280"/>
                </a:lnTo>
                <a:lnTo>
                  <a:pt x="6918" y="7670179"/>
                </a:lnTo>
                <a:lnTo>
                  <a:pt x="9519" y="7721804"/>
                </a:lnTo>
                <a:lnTo>
                  <a:pt x="12695" y="7771221"/>
                </a:lnTo>
                <a:lnTo>
                  <a:pt x="16504" y="7818501"/>
                </a:lnTo>
                <a:lnTo>
                  <a:pt x="21005" y="7863713"/>
                </a:lnTo>
                <a:lnTo>
                  <a:pt x="26254" y="7906924"/>
                </a:lnTo>
                <a:lnTo>
                  <a:pt x="32309" y="7948205"/>
                </a:lnTo>
                <a:lnTo>
                  <a:pt x="39228" y="7987625"/>
                </a:lnTo>
                <a:lnTo>
                  <a:pt x="47067" y="8025251"/>
                </a:lnTo>
                <a:lnTo>
                  <a:pt x="65741" y="8095401"/>
                </a:lnTo>
                <a:lnTo>
                  <a:pt x="106511" y="8204740"/>
                </a:lnTo>
                <a:lnTo>
                  <a:pt x="126133" y="8249247"/>
                </a:lnTo>
                <a:lnTo>
                  <a:pt x="147609" y="8292679"/>
                </a:lnTo>
                <a:lnTo>
                  <a:pt x="170889" y="8334988"/>
                </a:lnTo>
                <a:lnTo>
                  <a:pt x="195925" y="8376126"/>
                </a:lnTo>
                <a:lnTo>
                  <a:pt x="222668" y="8416043"/>
                </a:lnTo>
                <a:lnTo>
                  <a:pt x="251069" y="8454692"/>
                </a:lnTo>
                <a:lnTo>
                  <a:pt x="281081" y="8492022"/>
                </a:lnTo>
                <a:lnTo>
                  <a:pt x="312653" y="8527986"/>
                </a:lnTo>
                <a:lnTo>
                  <a:pt x="345739" y="8562535"/>
                </a:lnTo>
                <a:lnTo>
                  <a:pt x="380287" y="8595620"/>
                </a:lnTo>
                <a:lnTo>
                  <a:pt x="416251" y="8627193"/>
                </a:lnTo>
                <a:lnTo>
                  <a:pt x="453582" y="8657204"/>
                </a:lnTo>
                <a:lnTo>
                  <a:pt x="492230" y="8685606"/>
                </a:lnTo>
                <a:lnTo>
                  <a:pt x="532147" y="8712349"/>
                </a:lnTo>
                <a:lnTo>
                  <a:pt x="573285" y="8737385"/>
                </a:lnTo>
                <a:lnTo>
                  <a:pt x="615594" y="8760665"/>
                </a:lnTo>
                <a:lnTo>
                  <a:pt x="659027" y="8782140"/>
                </a:lnTo>
                <a:lnTo>
                  <a:pt x="703534" y="8801763"/>
                </a:lnTo>
                <a:lnTo>
                  <a:pt x="780211" y="8831583"/>
                </a:lnTo>
                <a:lnTo>
                  <a:pt x="847120" y="8852387"/>
                </a:lnTo>
                <a:lnTo>
                  <a:pt x="920649" y="8869046"/>
                </a:lnTo>
                <a:lnTo>
                  <a:pt x="960068" y="8875964"/>
                </a:lnTo>
                <a:lnTo>
                  <a:pt x="1001349" y="8882020"/>
                </a:lnTo>
                <a:lnTo>
                  <a:pt x="1044561" y="8887268"/>
                </a:lnTo>
                <a:lnTo>
                  <a:pt x="1089772" y="8891769"/>
                </a:lnTo>
                <a:lnTo>
                  <a:pt x="1137052" y="8895579"/>
                </a:lnTo>
                <a:lnTo>
                  <a:pt x="1186470" y="8898755"/>
                </a:lnTo>
                <a:lnTo>
                  <a:pt x="1238094" y="8901355"/>
                </a:lnTo>
                <a:lnTo>
                  <a:pt x="1291994" y="8903438"/>
                </a:lnTo>
                <a:lnTo>
                  <a:pt x="1406895" y="8906278"/>
                </a:lnTo>
                <a:lnTo>
                  <a:pt x="1738798" y="8908341"/>
                </a:lnTo>
                <a:lnTo>
                  <a:pt x="6169740" y="8908341"/>
                </a:lnTo>
                <a:lnTo>
                  <a:pt x="6241499" y="8908274"/>
                </a:lnTo>
                <a:lnTo>
                  <a:pt x="6310500" y="8908092"/>
                </a:lnTo>
                <a:lnTo>
                  <a:pt x="6501643" y="8906278"/>
                </a:lnTo>
                <a:lnTo>
                  <a:pt x="6616545" y="8903438"/>
                </a:lnTo>
                <a:lnTo>
                  <a:pt x="6670445" y="8901355"/>
                </a:lnTo>
                <a:lnTo>
                  <a:pt x="6722069" y="8898755"/>
                </a:lnTo>
                <a:lnTo>
                  <a:pt x="6771486" y="8895579"/>
                </a:lnTo>
                <a:lnTo>
                  <a:pt x="6818766" y="8891769"/>
                </a:lnTo>
                <a:lnTo>
                  <a:pt x="6863978" y="8887268"/>
                </a:lnTo>
                <a:lnTo>
                  <a:pt x="6907190" y="8882020"/>
                </a:lnTo>
                <a:lnTo>
                  <a:pt x="6948470" y="8875964"/>
                </a:lnTo>
                <a:lnTo>
                  <a:pt x="6987890" y="8869046"/>
                </a:lnTo>
                <a:lnTo>
                  <a:pt x="7025516" y="8861206"/>
                </a:lnTo>
                <a:lnTo>
                  <a:pt x="7095666" y="8842532"/>
                </a:lnTo>
                <a:lnTo>
                  <a:pt x="7205005" y="8801763"/>
                </a:lnTo>
                <a:lnTo>
                  <a:pt x="7249512" y="8782140"/>
                </a:lnTo>
                <a:lnTo>
                  <a:pt x="7292944" y="8760665"/>
                </a:lnTo>
                <a:lnTo>
                  <a:pt x="7335253" y="8737385"/>
                </a:lnTo>
                <a:lnTo>
                  <a:pt x="7376391" y="8712349"/>
                </a:lnTo>
                <a:lnTo>
                  <a:pt x="7416308" y="8685606"/>
                </a:lnTo>
                <a:lnTo>
                  <a:pt x="7454957" y="8657204"/>
                </a:lnTo>
                <a:lnTo>
                  <a:pt x="7492287" y="8627193"/>
                </a:lnTo>
                <a:lnTo>
                  <a:pt x="7528251" y="8595620"/>
                </a:lnTo>
                <a:lnTo>
                  <a:pt x="7562800" y="8562535"/>
                </a:lnTo>
                <a:lnTo>
                  <a:pt x="7595885" y="8527986"/>
                </a:lnTo>
                <a:lnTo>
                  <a:pt x="7627457" y="8492022"/>
                </a:lnTo>
                <a:lnTo>
                  <a:pt x="7657469" y="8454692"/>
                </a:lnTo>
                <a:lnTo>
                  <a:pt x="7685870" y="8416043"/>
                </a:lnTo>
                <a:lnTo>
                  <a:pt x="7712614" y="8376126"/>
                </a:lnTo>
                <a:lnTo>
                  <a:pt x="7737649" y="8334988"/>
                </a:lnTo>
                <a:lnTo>
                  <a:pt x="7760929" y="8292679"/>
                </a:lnTo>
                <a:lnTo>
                  <a:pt x="7782405" y="8249247"/>
                </a:lnTo>
                <a:lnTo>
                  <a:pt x="7802027" y="8204740"/>
                </a:lnTo>
                <a:lnTo>
                  <a:pt x="7831848" y="8128063"/>
                </a:lnTo>
                <a:lnTo>
                  <a:pt x="7852652" y="8061153"/>
                </a:lnTo>
                <a:lnTo>
                  <a:pt x="7869311" y="7987625"/>
                </a:lnTo>
                <a:lnTo>
                  <a:pt x="7876229" y="7948205"/>
                </a:lnTo>
                <a:lnTo>
                  <a:pt x="7882285" y="7906924"/>
                </a:lnTo>
                <a:lnTo>
                  <a:pt x="7887534" y="7863713"/>
                </a:lnTo>
                <a:lnTo>
                  <a:pt x="7892034" y="7818501"/>
                </a:lnTo>
                <a:lnTo>
                  <a:pt x="7895844" y="7771221"/>
                </a:lnTo>
                <a:lnTo>
                  <a:pt x="7899020" y="7721804"/>
                </a:lnTo>
                <a:lnTo>
                  <a:pt x="7901620" y="7670179"/>
                </a:lnTo>
                <a:lnTo>
                  <a:pt x="7903703" y="7616280"/>
                </a:lnTo>
                <a:lnTo>
                  <a:pt x="7905325" y="7560036"/>
                </a:lnTo>
                <a:lnTo>
                  <a:pt x="7906543" y="7501378"/>
                </a:lnTo>
                <a:lnTo>
                  <a:pt x="7907416" y="7440238"/>
                </a:lnTo>
                <a:lnTo>
                  <a:pt x="7908002" y="7376547"/>
                </a:lnTo>
                <a:lnTo>
                  <a:pt x="7908357" y="7310235"/>
                </a:lnTo>
                <a:lnTo>
                  <a:pt x="7908539" y="7241234"/>
                </a:lnTo>
                <a:lnTo>
                  <a:pt x="7908539" y="1667115"/>
                </a:lnTo>
                <a:lnTo>
                  <a:pt x="7908357" y="1598115"/>
                </a:lnTo>
                <a:lnTo>
                  <a:pt x="7908002" y="1531803"/>
                </a:lnTo>
                <a:lnTo>
                  <a:pt x="7907416" y="1468112"/>
                </a:lnTo>
                <a:lnTo>
                  <a:pt x="7906543" y="1406972"/>
                </a:lnTo>
                <a:lnTo>
                  <a:pt x="7905325" y="1348314"/>
                </a:lnTo>
                <a:lnTo>
                  <a:pt x="7903703" y="1292070"/>
                </a:lnTo>
                <a:lnTo>
                  <a:pt x="7901620" y="1238171"/>
                </a:lnTo>
                <a:lnTo>
                  <a:pt x="7899020" y="1186547"/>
                </a:lnTo>
                <a:lnTo>
                  <a:pt x="7895844" y="1137129"/>
                </a:lnTo>
                <a:lnTo>
                  <a:pt x="7892034" y="1089849"/>
                </a:lnTo>
                <a:lnTo>
                  <a:pt x="7887534" y="1044638"/>
                </a:lnTo>
                <a:lnTo>
                  <a:pt x="7882285" y="1001426"/>
                </a:lnTo>
                <a:lnTo>
                  <a:pt x="7876229" y="960145"/>
                </a:lnTo>
                <a:lnTo>
                  <a:pt x="7869311" y="920726"/>
                </a:lnTo>
                <a:lnTo>
                  <a:pt x="7861471" y="883099"/>
                </a:lnTo>
                <a:lnTo>
                  <a:pt x="7842797" y="812949"/>
                </a:lnTo>
                <a:lnTo>
                  <a:pt x="7802027" y="703611"/>
                </a:lnTo>
                <a:lnTo>
                  <a:pt x="7782405" y="659104"/>
                </a:lnTo>
                <a:lnTo>
                  <a:pt x="7760929" y="615671"/>
                </a:lnTo>
                <a:lnTo>
                  <a:pt x="7737649" y="573362"/>
                </a:lnTo>
                <a:lnTo>
                  <a:pt x="7712614" y="532224"/>
                </a:lnTo>
                <a:lnTo>
                  <a:pt x="7685870" y="492307"/>
                </a:lnTo>
                <a:lnTo>
                  <a:pt x="7657469" y="453659"/>
                </a:lnTo>
                <a:lnTo>
                  <a:pt x="7627457" y="416328"/>
                </a:lnTo>
                <a:lnTo>
                  <a:pt x="7595885" y="380364"/>
                </a:lnTo>
                <a:lnTo>
                  <a:pt x="7562800" y="345816"/>
                </a:lnTo>
                <a:lnTo>
                  <a:pt x="7528251" y="312730"/>
                </a:lnTo>
                <a:lnTo>
                  <a:pt x="7492287" y="281158"/>
                </a:lnTo>
                <a:lnTo>
                  <a:pt x="7454957" y="251146"/>
                </a:lnTo>
                <a:lnTo>
                  <a:pt x="7416308" y="222745"/>
                </a:lnTo>
                <a:lnTo>
                  <a:pt x="7376391" y="196001"/>
                </a:lnTo>
                <a:lnTo>
                  <a:pt x="7335253" y="170966"/>
                </a:lnTo>
                <a:lnTo>
                  <a:pt x="7292944" y="147685"/>
                </a:lnTo>
                <a:lnTo>
                  <a:pt x="7249512" y="126210"/>
                </a:lnTo>
                <a:lnTo>
                  <a:pt x="7205005" y="106587"/>
                </a:lnTo>
                <a:lnTo>
                  <a:pt x="7128328" y="76767"/>
                </a:lnTo>
                <a:lnTo>
                  <a:pt x="7061418" y="55963"/>
                </a:lnTo>
                <a:lnTo>
                  <a:pt x="6987890" y="39304"/>
                </a:lnTo>
                <a:lnTo>
                  <a:pt x="6948470" y="32386"/>
                </a:lnTo>
                <a:lnTo>
                  <a:pt x="6907190" y="26331"/>
                </a:lnTo>
                <a:lnTo>
                  <a:pt x="6863978" y="21082"/>
                </a:lnTo>
                <a:lnTo>
                  <a:pt x="6818766" y="16581"/>
                </a:lnTo>
                <a:lnTo>
                  <a:pt x="6771486" y="12772"/>
                </a:lnTo>
                <a:lnTo>
                  <a:pt x="6722069" y="9595"/>
                </a:lnTo>
                <a:lnTo>
                  <a:pt x="6670445" y="6995"/>
                </a:lnTo>
                <a:lnTo>
                  <a:pt x="6616545" y="4913"/>
                </a:lnTo>
                <a:lnTo>
                  <a:pt x="6560301" y="3291"/>
                </a:lnTo>
                <a:lnTo>
                  <a:pt x="6501643" y="2072"/>
                </a:lnTo>
                <a:lnTo>
                  <a:pt x="6440503" y="1199"/>
                </a:lnTo>
                <a:lnTo>
                  <a:pt x="6376812" y="614"/>
                </a:lnTo>
                <a:lnTo>
                  <a:pt x="6310500" y="259"/>
                </a:lnTo>
                <a:lnTo>
                  <a:pt x="6241499" y="76"/>
                </a:lnTo>
                <a:lnTo>
                  <a:pt x="6169740" y="9"/>
                </a:lnTo>
                <a:lnTo>
                  <a:pt x="181338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95084" y="10294218"/>
            <a:ext cx="3039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Structured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9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0117175" y="2471865"/>
            <a:ext cx="9380855" cy="8427720"/>
            <a:chOff x="10117175" y="2471865"/>
            <a:chExt cx="9380855" cy="842772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168772" y="2471865"/>
              <a:ext cx="2332063" cy="23320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29629" y="2603426"/>
              <a:ext cx="2068940" cy="206894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3772" y="3550161"/>
              <a:ext cx="1364257" cy="136425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7488" y="4073419"/>
              <a:ext cx="1364257" cy="13642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84321" y="2821005"/>
              <a:ext cx="3428074" cy="28225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12894" y="5952612"/>
              <a:ext cx="3428074" cy="34280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17175" y="5839907"/>
              <a:ext cx="6256902" cy="432934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7868" y="8966116"/>
              <a:ext cx="1932846" cy="193284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575761" y="2590874"/>
            <a:ext cx="6991350" cy="7939405"/>
            <a:chOff x="575761" y="2590874"/>
            <a:chExt cx="6991350" cy="793940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24768" y="6358772"/>
              <a:ext cx="4171175" cy="41711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63047" y="2590874"/>
              <a:ext cx="6304036" cy="432934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75761" y="9063874"/>
              <a:ext cx="2023745" cy="1383030"/>
            </a:xfrm>
            <a:custGeom>
              <a:avLst/>
              <a:gdLst/>
              <a:ahLst/>
              <a:cxnLst/>
              <a:rect l="l" t="t" r="r" b="b"/>
              <a:pathLst>
                <a:path w="2023745" h="1383029">
                  <a:moveTo>
                    <a:pt x="1701448" y="0"/>
                  </a:moveTo>
                  <a:lnTo>
                    <a:pt x="1633009" y="10894"/>
                  </a:lnTo>
                  <a:lnTo>
                    <a:pt x="1586414" y="21462"/>
                  </a:lnTo>
                  <a:lnTo>
                    <a:pt x="201396" y="341219"/>
                  </a:lnTo>
                  <a:lnTo>
                    <a:pt x="154884" y="352146"/>
                  </a:lnTo>
                  <a:lnTo>
                    <a:pt x="117630" y="362068"/>
                  </a:lnTo>
                  <a:lnTo>
                    <a:pt x="66742" y="384382"/>
                  </a:lnTo>
                  <a:lnTo>
                    <a:pt x="22364" y="429542"/>
                  </a:lnTo>
                  <a:lnTo>
                    <a:pt x="1229" y="489225"/>
                  </a:lnTo>
                  <a:lnTo>
                    <a:pt x="0" y="514139"/>
                  </a:lnTo>
                  <a:lnTo>
                    <a:pt x="3481" y="544745"/>
                  </a:lnTo>
                  <a:lnTo>
                    <a:pt x="10894" y="582578"/>
                  </a:lnTo>
                  <a:lnTo>
                    <a:pt x="21463" y="629173"/>
                  </a:lnTo>
                  <a:lnTo>
                    <a:pt x="148986" y="1181538"/>
                  </a:lnTo>
                  <a:lnTo>
                    <a:pt x="159913" y="1228050"/>
                  </a:lnTo>
                  <a:lnTo>
                    <a:pt x="169835" y="1265304"/>
                  </a:lnTo>
                  <a:lnTo>
                    <a:pt x="192149" y="1316192"/>
                  </a:lnTo>
                  <a:lnTo>
                    <a:pt x="237309" y="1360570"/>
                  </a:lnTo>
                  <a:lnTo>
                    <a:pt x="296992" y="1381705"/>
                  </a:lnTo>
                  <a:lnTo>
                    <a:pt x="321906" y="1382934"/>
                  </a:lnTo>
                  <a:lnTo>
                    <a:pt x="352512" y="1379453"/>
                  </a:lnTo>
                  <a:lnTo>
                    <a:pt x="390345" y="1372040"/>
                  </a:lnTo>
                  <a:lnTo>
                    <a:pt x="436940" y="1361471"/>
                  </a:lnTo>
                  <a:lnTo>
                    <a:pt x="1821959" y="1041714"/>
                  </a:lnTo>
                  <a:lnTo>
                    <a:pt x="1868471" y="1030788"/>
                  </a:lnTo>
                  <a:lnTo>
                    <a:pt x="1905724" y="1020866"/>
                  </a:lnTo>
                  <a:lnTo>
                    <a:pt x="1956612" y="998552"/>
                  </a:lnTo>
                  <a:lnTo>
                    <a:pt x="2000991" y="953392"/>
                  </a:lnTo>
                  <a:lnTo>
                    <a:pt x="2022125" y="893709"/>
                  </a:lnTo>
                  <a:lnTo>
                    <a:pt x="2023354" y="868795"/>
                  </a:lnTo>
                  <a:lnTo>
                    <a:pt x="2019874" y="838189"/>
                  </a:lnTo>
                  <a:lnTo>
                    <a:pt x="2012460" y="800356"/>
                  </a:lnTo>
                  <a:lnTo>
                    <a:pt x="2001891" y="753761"/>
                  </a:lnTo>
                  <a:lnTo>
                    <a:pt x="1874367" y="201396"/>
                  </a:lnTo>
                  <a:lnTo>
                    <a:pt x="1863441" y="154884"/>
                  </a:lnTo>
                  <a:lnTo>
                    <a:pt x="1853520" y="117630"/>
                  </a:lnTo>
                  <a:lnTo>
                    <a:pt x="1831205" y="66742"/>
                  </a:lnTo>
                  <a:lnTo>
                    <a:pt x="1786046" y="22364"/>
                  </a:lnTo>
                  <a:lnTo>
                    <a:pt x="1726363" y="1229"/>
                  </a:lnTo>
                  <a:lnTo>
                    <a:pt x="17014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3036" y="9249611"/>
              <a:ext cx="1788806" cy="101146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30487" y="4896120"/>
            <a:ext cx="570865" cy="3346450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12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3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 rot="20700000">
            <a:off x="16525654" y="9070536"/>
            <a:ext cx="186154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5"/>
              </a:lnSpc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Algorithm: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30" baseline="3086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 rot="20700000">
            <a:off x="16606543" y="9461183"/>
            <a:ext cx="84668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80"/>
              </a:lnSpc>
            </a:pP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 rot="20820000">
            <a:off x="386910" y="8620584"/>
            <a:ext cx="2064592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800" b="1" spc="-35" dirty="0">
                <a:solidFill>
                  <a:srgbClr val="FFFFFF"/>
                </a:solidFill>
                <a:latin typeface="Arial"/>
                <a:cs typeface="Arial"/>
              </a:rPr>
              <a:t>Algorithm: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0820000">
            <a:off x="449975" y="8924507"/>
            <a:ext cx="165192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5"/>
              </a:lnSpc>
            </a:pPr>
            <a:r>
              <a:rPr sz="1800" b="1" spc="-200" dirty="0">
                <a:solidFill>
                  <a:srgbClr val="FFFFFF"/>
                </a:solidFill>
                <a:latin typeface="Arial"/>
                <a:cs typeface="Arial"/>
              </a:rPr>
              <a:t>boosted</a:t>
            </a: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85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8535" y="2563487"/>
            <a:ext cx="10359390" cy="5822950"/>
            <a:chOff x="9528535" y="2563487"/>
            <a:chExt cx="10359390" cy="5822950"/>
          </a:xfrm>
        </p:grpSpPr>
        <p:sp>
          <p:nvSpPr>
            <p:cNvPr id="3" name="object 3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488" y="346504"/>
            <a:ext cx="19446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05" dirty="0"/>
              <a:t>Machine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75" dirty="0"/>
              <a:t> </a:t>
            </a:r>
            <a:r>
              <a:rPr sz="9450" spc="455" dirty="0"/>
              <a:t>vs.</a:t>
            </a:r>
            <a:r>
              <a:rPr sz="9450" spc="-475" dirty="0"/>
              <a:t> </a:t>
            </a:r>
            <a:r>
              <a:rPr sz="9450" spc="850" dirty="0"/>
              <a:t>Deep</a:t>
            </a:r>
            <a:r>
              <a:rPr sz="9450" spc="-475" dirty="0"/>
              <a:t> </a:t>
            </a:r>
            <a:r>
              <a:rPr sz="9450" spc="495" dirty="0"/>
              <a:t>Learning</a:t>
            </a:r>
            <a:endParaRPr sz="9450"/>
          </a:p>
        </p:txBody>
      </p:sp>
      <p:sp>
        <p:nvSpPr>
          <p:cNvPr id="7" name="object 7"/>
          <p:cNvSpPr txBox="1"/>
          <p:nvPr/>
        </p:nvSpPr>
        <p:spPr>
          <a:xfrm>
            <a:off x="2771420" y="10294218"/>
            <a:ext cx="30867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Structured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38244" y="10294218"/>
            <a:ext cx="35852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Unstructured</a:t>
            </a:r>
            <a:r>
              <a:rPr sz="3300" b="1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0185" y="2555095"/>
            <a:ext cx="8087995" cy="453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indent="-502284">
              <a:lnSpc>
                <a:spcPts val="5900"/>
              </a:lnSpc>
              <a:spcBef>
                <a:spcPts val="95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420" dirty="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0" dirty="0">
                <a:solidFill>
                  <a:srgbClr val="FFFFFF"/>
                </a:solidFill>
                <a:latin typeface="Calibri"/>
                <a:cs typeface="Calibri"/>
              </a:rPr>
              <a:t>forest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Gradient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40" dirty="0">
                <a:solidFill>
                  <a:srgbClr val="FFFFFF"/>
                </a:solidFill>
                <a:latin typeface="Calibri"/>
                <a:cs typeface="Calibri"/>
              </a:rPr>
              <a:t>boosted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8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95" dirty="0">
                <a:solidFill>
                  <a:srgbClr val="FFFFFF"/>
                </a:solidFill>
                <a:latin typeface="Calibri"/>
                <a:cs typeface="Calibri"/>
              </a:rPr>
              <a:t>Naive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Bayes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Nearest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neighbour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420" dirty="0">
                <a:solidFill>
                  <a:srgbClr val="FFFFFF"/>
                </a:solidFill>
                <a:latin typeface="Calibri"/>
                <a:cs typeface="Calibri"/>
              </a:rPr>
              <a:t>Support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00" dirty="0">
                <a:solidFill>
                  <a:srgbClr val="FFFFFF"/>
                </a:solidFill>
                <a:latin typeface="Calibri"/>
                <a:cs typeface="Calibri"/>
              </a:rPr>
              <a:t>vector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…many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1240000">
            <a:off x="2595859" y="7240875"/>
            <a:ext cx="584918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3675" b="1" spc="-127" baseline="-4535" dirty="0">
                <a:solidFill>
                  <a:srgbClr val="FFFFFF"/>
                </a:solidFill>
                <a:latin typeface="Arial"/>
                <a:cs typeface="Arial"/>
              </a:rPr>
              <a:t>(since</a:t>
            </a:r>
            <a:r>
              <a:rPr sz="3675" b="1" spc="-97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04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2267" dirty="0">
                <a:solidFill>
                  <a:srgbClr val="FFFFFF"/>
                </a:solidFill>
                <a:latin typeface="Arial"/>
                <a:cs typeface="Arial"/>
              </a:rPr>
              <a:t>advent</a:t>
            </a:r>
            <a:r>
              <a:rPr sz="3675" b="1" spc="-9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-11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97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30" dirty="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90" baseline="340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1240000">
            <a:off x="2752304" y="7596067"/>
            <a:ext cx="561838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</a:pP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referred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340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6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4535" dirty="0">
                <a:solidFill>
                  <a:srgbClr val="FFFFFF"/>
                </a:solidFill>
                <a:latin typeface="Arial"/>
                <a:cs typeface="Arial"/>
              </a:rPr>
              <a:t>“shallow</a:t>
            </a:r>
            <a:r>
              <a:rPr sz="3675" b="1" spc="-75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6802" dirty="0">
                <a:solidFill>
                  <a:srgbClr val="FFFFFF"/>
                </a:solidFill>
                <a:latin typeface="Arial"/>
                <a:cs typeface="Arial"/>
              </a:rPr>
              <a:t>algorithms”)</a:t>
            </a:r>
            <a:endParaRPr sz="3675" baseline="6802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83233" y="10527490"/>
            <a:ext cx="6386195" cy="100965"/>
            <a:chOff x="5983233" y="10527490"/>
            <a:chExt cx="6386195" cy="100965"/>
          </a:xfrm>
        </p:grpSpPr>
        <p:sp>
          <p:nvSpPr>
            <p:cNvPr id="13" name="object 13"/>
            <p:cNvSpPr/>
            <p:nvPr/>
          </p:nvSpPr>
          <p:spPr>
            <a:xfrm>
              <a:off x="6073280" y="10577750"/>
              <a:ext cx="6205855" cy="0"/>
            </a:xfrm>
            <a:custGeom>
              <a:avLst/>
              <a:gdLst/>
              <a:ahLst/>
              <a:cxnLst/>
              <a:rect l="l" t="t" r="r" b="b"/>
              <a:pathLst>
                <a:path w="6205855">
                  <a:moveTo>
                    <a:pt x="6205822" y="0"/>
                  </a:moveTo>
                  <a:lnTo>
                    <a:pt x="6195351" y="0"/>
                  </a:ln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3224" y="10527493"/>
              <a:ext cx="6386195" cy="100965"/>
            </a:xfrm>
            <a:custGeom>
              <a:avLst/>
              <a:gdLst/>
              <a:ahLst/>
              <a:cxnLst/>
              <a:rect l="l" t="t" r="r" b="b"/>
              <a:pathLst>
                <a:path w="6386195" h="100965">
                  <a:moveTo>
                    <a:pt x="100520" y="0"/>
                  </a:moveTo>
                  <a:lnTo>
                    <a:pt x="0" y="50266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  <a:path w="6386195" h="100965">
                  <a:moveTo>
                    <a:pt x="6385928" y="50266"/>
                  </a:moveTo>
                  <a:lnTo>
                    <a:pt x="6285408" y="0"/>
                  </a:lnTo>
                  <a:lnTo>
                    <a:pt x="6285408" y="100520"/>
                  </a:lnTo>
                  <a:lnTo>
                    <a:pt x="6385928" y="5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39084" y="8400542"/>
            <a:ext cx="12728575" cy="19653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8422005" marR="5080" indent="-1612900">
              <a:lnSpc>
                <a:spcPts val="3710"/>
              </a:lnSpc>
              <a:spcBef>
                <a:spcPts val="34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PyTorch)</a:t>
            </a:r>
            <a:endParaRPr sz="3200">
              <a:latin typeface="Calibri"/>
              <a:cs typeface="Calibri"/>
            </a:endParaRPr>
          </a:p>
          <a:p>
            <a:pPr marL="360045" marR="6658609" indent="-347980">
              <a:lnSpc>
                <a:spcPts val="2820"/>
              </a:lnSpc>
              <a:spcBef>
                <a:spcPts val="2035"/>
              </a:spcBef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(depending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95" dirty="0">
                <a:solidFill>
                  <a:srgbClr val="16E7CF"/>
                </a:solidFill>
                <a:latin typeface="Arial"/>
                <a:cs typeface="Arial"/>
              </a:rPr>
              <a:t>how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16E7CF"/>
                </a:solidFill>
                <a:latin typeface="Arial"/>
                <a:cs typeface="Arial"/>
              </a:rPr>
              <a:t>you</a:t>
            </a:r>
            <a:r>
              <a:rPr sz="2450" b="1" spc="-9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95" dirty="0">
                <a:solidFill>
                  <a:srgbClr val="16E7CF"/>
                </a:solidFill>
                <a:latin typeface="Arial"/>
                <a:cs typeface="Arial"/>
              </a:rPr>
              <a:t>represent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16E7CF"/>
                </a:solidFill>
                <a:latin typeface="Arial"/>
                <a:cs typeface="Arial"/>
              </a:rPr>
              <a:t>your</a:t>
            </a:r>
            <a:r>
              <a:rPr sz="2450" b="1" spc="-7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50" dirty="0">
                <a:solidFill>
                  <a:srgbClr val="16E7CF"/>
                </a:solidFill>
                <a:latin typeface="Arial"/>
                <a:cs typeface="Arial"/>
              </a:rPr>
              <a:t>problem, </a:t>
            </a:r>
            <a:r>
              <a:rPr sz="2450" b="1" spc="95" dirty="0">
                <a:solidFill>
                  <a:srgbClr val="16E7CF"/>
                </a:solidFill>
                <a:latin typeface="Arial"/>
                <a:cs typeface="Arial"/>
              </a:rPr>
              <a:t>many</a:t>
            </a:r>
            <a:r>
              <a:rPr sz="2450" b="1" spc="-9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16E7CF"/>
                </a:solidFill>
                <a:latin typeface="Arial"/>
                <a:cs typeface="Arial"/>
              </a:rPr>
              <a:t>algorithms </a:t>
            </a:r>
            <a:r>
              <a:rPr sz="2450" b="1" spc="-75" dirty="0">
                <a:solidFill>
                  <a:srgbClr val="16E7CF"/>
                </a:solidFill>
                <a:latin typeface="Arial"/>
                <a:cs typeface="Arial"/>
              </a:rPr>
              <a:t>can</a:t>
            </a:r>
            <a:r>
              <a:rPr sz="2450" b="1" spc="-6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375" dirty="0">
                <a:solidFill>
                  <a:srgbClr val="16E7CF"/>
                </a:solidFill>
                <a:latin typeface="Arial"/>
                <a:cs typeface="Arial"/>
              </a:rPr>
              <a:t>be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95" dirty="0">
                <a:solidFill>
                  <a:srgbClr val="16E7CF"/>
                </a:solidFill>
                <a:latin typeface="Arial"/>
                <a:cs typeface="Arial"/>
              </a:rPr>
              <a:t>used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16E7CF"/>
                </a:solidFill>
                <a:latin typeface="Arial"/>
                <a:cs typeface="Arial"/>
              </a:rPr>
              <a:t>for</a:t>
            </a:r>
            <a:r>
              <a:rPr sz="2450" b="1" spc="-6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16E7CF"/>
                </a:solidFill>
                <a:latin typeface="Arial"/>
                <a:cs typeface="Arial"/>
              </a:rPr>
              <a:t>both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5974" y="1348224"/>
            <a:ext cx="9812655" cy="573786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1185"/>
              </a:spcBef>
            </a:pPr>
            <a:r>
              <a:rPr sz="7425" b="1" spc="-382" baseline="2244" dirty="0">
                <a:solidFill>
                  <a:srgbClr val="FFFFFF"/>
                </a:solidFill>
                <a:latin typeface="Arial"/>
                <a:cs typeface="Arial"/>
              </a:rPr>
              <a:t>(common</a:t>
            </a:r>
            <a:r>
              <a:rPr sz="7425" b="1" spc="-247" baseline="22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" dirty="0">
                <a:solidFill>
                  <a:srgbClr val="FFFFFF"/>
                </a:solidFill>
                <a:latin typeface="Arial"/>
                <a:cs typeface="Arial"/>
              </a:rPr>
              <a:t>algorithms)</a:t>
            </a:r>
            <a:endParaRPr sz="4950">
              <a:latin typeface="Arial"/>
              <a:cs typeface="Arial"/>
            </a:endParaRPr>
          </a:p>
          <a:p>
            <a:pPr marL="514984" indent="-502284">
              <a:lnSpc>
                <a:spcPts val="5900"/>
              </a:lnSpc>
              <a:spcBef>
                <a:spcPts val="2475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15" dirty="0">
                <a:solidFill>
                  <a:srgbClr val="FFFFFF"/>
                </a:solidFill>
                <a:latin typeface="Calibri"/>
                <a:cs typeface="Calibri"/>
              </a:rPr>
              <a:t>Fully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Recurrent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Transformer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…many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endParaRPr sz="4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563624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84" dirty="0"/>
              <a:t> </a:t>
            </a:r>
            <a:r>
              <a:rPr sz="9450" spc="450" dirty="0"/>
              <a:t>are</a:t>
            </a:r>
            <a:r>
              <a:rPr sz="9450" spc="-484" dirty="0"/>
              <a:t> </a:t>
            </a:r>
            <a:r>
              <a:rPr sz="9450" spc="335" dirty="0"/>
              <a:t>neural</a:t>
            </a:r>
            <a:r>
              <a:rPr sz="9450" spc="-480" dirty="0"/>
              <a:t> </a:t>
            </a:r>
            <a:r>
              <a:rPr sz="9450" spc="490" dirty="0"/>
              <a:t>networks?”</a:t>
            </a:r>
            <a:endParaRPr sz="94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355" dirty="0"/>
              <a:t>Neural</a:t>
            </a:r>
            <a:r>
              <a:rPr sz="9450" spc="-495" dirty="0"/>
              <a:t> </a:t>
            </a:r>
            <a:r>
              <a:rPr sz="9450" spc="580" dirty="0"/>
              <a:t>Networks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34358" y="1468336"/>
            <a:ext cx="3428365" cy="9191625"/>
            <a:chOff x="434358" y="1468336"/>
            <a:chExt cx="3428365" cy="91916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Learns </a:t>
            </a:r>
            <a:r>
              <a:rPr sz="31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100">
              <a:latin typeface="Century Gothic"/>
              <a:cs typeface="Century Gothic"/>
            </a:endParaRPr>
          </a:p>
          <a:p>
            <a:pPr algn="ctr">
              <a:lnSpc>
                <a:spcPts val="3210"/>
              </a:lnSpc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(patterns/features/weights)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Representation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17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311191" y="5686500"/>
            <a:ext cx="23749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diaster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Calibri"/>
                <a:cs typeface="Calibri"/>
              </a:rPr>
              <a:t>what’s </a:t>
            </a:r>
            <a:r>
              <a:rPr sz="2900" spc="15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weather 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39313" y="3792578"/>
            <a:ext cx="1199515" cy="5147310"/>
            <a:chOff x="3539313" y="3792578"/>
            <a:chExt cx="1199515" cy="5147310"/>
          </a:xfrm>
        </p:grpSpPr>
        <p:sp>
          <p:nvSpPr>
            <p:cNvPr id="25" name="object 25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32111" y="4885377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4062" y="7306194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252533" y="592407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2" name="object 32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5" name="object 35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38" name="object 38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270" dirty="0">
                <a:solidFill>
                  <a:srgbClr val="FFFFFF"/>
                </a:solidFill>
                <a:latin typeface="Arial"/>
                <a:cs typeface="Arial"/>
              </a:rPr>
              <a:t>(choose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1133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3675" b="1" spc="-262" baseline="2267" dirty="0">
                <a:solidFill>
                  <a:srgbClr val="FFFFFF"/>
                </a:solidFill>
                <a:latin typeface="Arial"/>
                <a:cs typeface="Arial"/>
              </a:rPr>
              <a:t>(before</a:t>
            </a:r>
            <a:r>
              <a:rPr sz="3675" b="1" spc="-7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 rot="60000">
            <a:off x="4163328" y="3577235"/>
            <a:ext cx="311406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75" b="1" spc="-17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4" baseline="1133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3675" b="1" spc="-18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network,</a:t>
            </a:r>
            <a:endParaRPr sz="24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 rot="60000">
            <a:off x="4325782" y="3934727"/>
            <a:ext cx="27725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0"/>
              </a:lnSpc>
            </a:pPr>
            <a:r>
              <a:rPr sz="3675" b="1" spc="142" baseline="2267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30" baseline="1133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5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60000">
            <a:off x="4693348" y="4291597"/>
            <a:ext cx="202040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3675" b="1" spc="-30" baseline="1133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r>
              <a:rPr sz="3675" b="1" spc="-18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549593" y="5919772"/>
            <a:ext cx="4594860" cy="100965"/>
            <a:chOff x="7549593" y="5919772"/>
            <a:chExt cx="4594860" cy="100965"/>
          </a:xfrm>
        </p:grpSpPr>
        <p:sp>
          <p:nvSpPr>
            <p:cNvPr id="48" name="object 48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8276676" y="2999413"/>
            <a:ext cx="3049905" cy="11188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ts val="2820"/>
              </a:lnSpc>
              <a:spcBef>
                <a:spcPts val="315"/>
              </a:spcBef>
            </a:pP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60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5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called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“hidden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unit”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“neuron”.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63681" y="2949574"/>
            <a:ext cx="5355590" cy="5097145"/>
            <a:chOff x="7963681" y="2949574"/>
            <a:chExt cx="5355590" cy="50971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63681" y="2949575"/>
              <a:ext cx="4009203" cy="4009203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73052" y="3497275"/>
              <a:ext cx="1047115" cy="2779395"/>
            </a:xfrm>
            <a:custGeom>
              <a:avLst/>
              <a:gdLst/>
              <a:ahLst/>
              <a:cxnLst/>
              <a:rect l="l" t="t" r="r" b="b"/>
              <a:pathLst>
                <a:path w="1047115" h="2779395">
                  <a:moveTo>
                    <a:pt x="0" y="0"/>
                  </a:moveTo>
                  <a:lnTo>
                    <a:pt x="1047088" y="0"/>
                  </a:lnTo>
                  <a:lnTo>
                    <a:pt x="1047088" y="2779152"/>
                  </a:lnTo>
                  <a:lnTo>
                    <a:pt x="0" y="2779152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444738" y="3087438"/>
              <a:ext cx="1047115" cy="3733800"/>
            </a:xfrm>
            <a:custGeom>
              <a:avLst/>
              <a:gdLst/>
              <a:ahLst/>
              <a:cxnLst/>
              <a:rect l="l" t="t" r="r" b="b"/>
              <a:pathLst>
                <a:path w="1047115" h="3733800">
                  <a:moveTo>
                    <a:pt x="0" y="0"/>
                  </a:moveTo>
                  <a:lnTo>
                    <a:pt x="1047088" y="0"/>
                  </a:lnTo>
                  <a:lnTo>
                    <a:pt x="1047088" y="3733474"/>
                  </a:lnTo>
                  <a:lnTo>
                    <a:pt x="0" y="3733474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868779" y="4357688"/>
              <a:ext cx="965200" cy="1193165"/>
            </a:xfrm>
            <a:custGeom>
              <a:avLst/>
              <a:gdLst/>
              <a:ahLst/>
              <a:cxnLst/>
              <a:rect l="l" t="t" r="r" b="b"/>
              <a:pathLst>
                <a:path w="965200" h="1193164">
                  <a:moveTo>
                    <a:pt x="0" y="0"/>
                  </a:moveTo>
                  <a:lnTo>
                    <a:pt x="964793" y="0"/>
                  </a:lnTo>
                  <a:lnTo>
                    <a:pt x="964793" y="1192976"/>
                  </a:lnTo>
                  <a:lnTo>
                    <a:pt x="0" y="119297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68283" y="7064391"/>
              <a:ext cx="0" cy="981710"/>
            </a:xfrm>
            <a:custGeom>
              <a:avLst/>
              <a:gdLst/>
              <a:ahLst/>
              <a:cxnLst/>
              <a:rect l="l" t="t" r="r" b="b"/>
              <a:pathLst>
                <a:path h="981709">
                  <a:moveTo>
                    <a:pt x="0" y="981699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18022" y="697434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068896" y="5059555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125006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78850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77118" y="2960044"/>
              <a:ext cx="3944620" cy="3988435"/>
            </a:xfrm>
            <a:custGeom>
              <a:avLst/>
              <a:gdLst/>
              <a:ahLst/>
              <a:cxnLst/>
              <a:rect l="l" t="t" r="r" b="b"/>
              <a:pathLst>
                <a:path w="3944620" h="3988434">
                  <a:moveTo>
                    <a:pt x="0" y="0"/>
                  </a:moveTo>
                  <a:lnTo>
                    <a:pt x="3944453" y="0"/>
                  </a:lnTo>
                  <a:lnTo>
                    <a:pt x="3944453" y="3988261"/>
                  </a:lnTo>
                  <a:lnTo>
                    <a:pt x="0" y="398826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537842" y="5009295"/>
            <a:ext cx="1340485" cy="100965"/>
            <a:chOff x="6537842" y="5009295"/>
            <a:chExt cx="1340485" cy="100965"/>
          </a:xfrm>
        </p:grpSpPr>
        <p:sp>
          <p:nvSpPr>
            <p:cNvPr id="13" name="object 13"/>
            <p:cNvSpPr/>
            <p:nvPr/>
          </p:nvSpPr>
          <p:spPr>
            <a:xfrm>
              <a:off x="6537842" y="5059556"/>
              <a:ext cx="1250315" cy="0"/>
            </a:xfrm>
            <a:custGeom>
              <a:avLst/>
              <a:gdLst/>
              <a:ahLst/>
              <a:cxnLst/>
              <a:rect l="l" t="t" r="r" b="b"/>
              <a:pathLst>
                <a:path w="1250315">
                  <a:moveTo>
                    <a:pt x="0" y="0"/>
                  </a:moveTo>
                  <a:lnTo>
                    <a:pt x="1239598" y="0"/>
                  </a:lnTo>
                  <a:lnTo>
                    <a:pt x="125006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777441" y="50092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958333" y="4389402"/>
            <a:ext cx="3430904" cy="1358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Input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layer</a:t>
            </a:r>
            <a:endParaRPr sz="3300">
              <a:latin typeface="Century Gothic"/>
              <a:cs typeface="Century Gothic"/>
            </a:endParaRPr>
          </a:p>
          <a:p>
            <a:pPr algn="ctr">
              <a:lnSpc>
                <a:spcPts val="3695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(data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75" dirty="0">
                <a:solidFill>
                  <a:srgbClr val="FFFFFF"/>
                </a:solidFill>
                <a:latin typeface="Calibri"/>
                <a:cs typeface="Calibri"/>
              </a:rPr>
              <a:t>here)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165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150" y="8117372"/>
            <a:ext cx="18863945" cy="298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1009" algn="ctr">
              <a:lnSpc>
                <a:spcPts val="3695"/>
              </a:lnSpc>
              <a:spcBef>
                <a:spcPts val="95"/>
              </a:spcBef>
            </a:pPr>
            <a:r>
              <a:rPr sz="33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Hidden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layer(s)</a:t>
            </a:r>
            <a:endParaRPr sz="3300">
              <a:latin typeface="Century Gothic"/>
              <a:cs typeface="Century Gothic"/>
            </a:endParaRPr>
          </a:p>
          <a:p>
            <a:pPr marR="461009" algn="ctr">
              <a:lnSpc>
                <a:spcPts val="3695"/>
              </a:lnSpc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(learns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3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data)</a:t>
            </a:r>
            <a:endParaRPr sz="3300">
              <a:latin typeface="Calibri"/>
              <a:cs typeface="Calibri"/>
            </a:endParaRPr>
          </a:p>
          <a:p>
            <a:pPr marR="461009" algn="ctr">
              <a:lnSpc>
                <a:spcPct val="100000"/>
              </a:lnSpc>
              <a:spcBef>
                <a:spcPts val="330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15"/>
              </a:spcBef>
            </a:pPr>
            <a:endParaRPr sz="2450">
              <a:latin typeface="Calibri"/>
              <a:cs typeface="Calibri"/>
            </a:endParaRPr>
          </a:p>
          <a:p>
            <a:pPr marL="5241290" marR="5080" indent="-5229225">
              <a:lnSpc>
                <a:spcPts val="3429"/>
              </a:lnSpc>
            </a:pP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Note: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“patterns”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arbitrary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term,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you’ll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hear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85" dirty="0">
                <a:solidFill>
                  <a:srgbClr val="FFFFFF"/>
                </a:solidFill>
                <a:latin typeface="Calibri"/>
                <a:cs typeface="Calibri"/>
              </a:rPr>
              <a:t>“embedding”,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“weights”,</a:t>
            </a:r>
            <a:r>
              <a:rPr sz="33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80" dirty="0">
                <a:solidFill>
                  <a:srgbClr val="FFFFFF"/>
                </a:solidFill>
                <a:latin typeface="Calibri"/>
                <a:cs typeface="Calibri"/>
              </a:rPr>
              <a:t>“feature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45" dirty="0">
                <a:solidFill>
                  <a:srgbClr val="FFFFFF"/>
                </a:solidFill>
                <a:latin typeface="Calibri"/>
                <a:cs typeface="Calibri"/>
              </a:rPr>
              <a:t>representation”, </a:t>
            </a:r>
            <a:r>
              <a:rPr sz="3300" spc="80" dirty="0">
                <a:solidFill>
                  <a:srgbClr val="FFFFFF"/>
                </a:solidFill>
                <a:latin typeface="Calibri"/>
                <a:cs typeface="Calibri"/>
              </a:rPr>
              <a:t>“feature</a:t>
            </a:r>
            <a:r>
              <a:rPr sz="33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30" dirty="0">
                <a:solidFill>
                  <a:srgbClr val="FFFFFF"/>
                </a:solidFill>
                <a:latin typeface="Calibri"/>
                <a:cs typeface="Calibri"/>
              </a:rPr>
              <a:t>vectors”</a:t>
            </a:r>
            <a:r>
              <a:rPr sz="33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5" dirty="0">
                <a:solidFill>
                  <a:srgbClr val="FFFFFF"/>
                </a:solidFill>
                <a:latin typeface="Calibri"/>
                <a:cs typeface="Calibri"/>
              </a:rPr>
              <a:t>referring</a:t>
            </a:r>
            <a:r>
              <a:rPr sz="33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3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33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things.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375541" y="4237044"/>
            <a:ext cx="6382385" cy="183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35" algn="ctr">
              <a:lnSpc>
                <a:spcPts val="3695"/>
              </a:lnSpc>
              <a:spcBef>
                <a:spcPts val="95"/>
              </a:spcBef>
            </a:pP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r>
              <a:rPr sz="3300" b="1" spc="-3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layer</a:t>
            </a:r>
            <a:endParaRPr sz="3300">
              <a:latin typeface="Century Gothic"/>
              <a:cs typeface="Century Gothic"/>
            </a:endParaRPr>
          </a:p>
          <a:p>
            <a:pPr marL="12065" marR="5080" algn="ctr">
              <a:lnSpc>
                <a:spcPts val="3429"/>
              </a:lnSpc>
              <a:spcBef>
                <a:spcPts val="290"/>
              </a:spcBef>
            </a:pPr>
            <a:r>
              <a:rPr sz="3300" spc="125" dirty="0">
                <a:solidFill>
                  <a:srgbClr val="FFFFFF"/>
                </a:solidFill>
                <a:latin typeface="Calibri"/>
                <a:cs typeface="Calibri"/>
              </a:rPr>
              <a:t>(outputs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10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0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33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prediction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60" dirty="0">
                <a:solidFill>
                  <a:srgbClr val="FFFFFF"/>
                </a:solidFill>
                <a:latin typeface="Calibri"/>
                <a:cs typeface="Calibri"/>
              </a:rPr>
              <a:t>probabilities)</a:t>
            </a:r>
            <a:endParaRPr sz="33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425"/>
              </a:spcBef>
            </a:pPr>
            <a:r>
              <a:rPr sz="2450" spc="390" dirty="0">
                <a:solidFill>
                  <a:srgbClr val="FFFFFF"/>
                </a:solidFill>
                <a:latin typeface="Calibri"/>
                <a:cs typeface="Calibri"/>
              </a:rPr>
              <a:t>#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FFFFFF"/>
                </a:solidFill>
                <a:latin typeface="Calibri"/>
                <a:cs typeface="Calibri"/>
              </a:rPr>
              <a:t>units/neurons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4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 rot="420000">
            <a:off x="12362041" y="6654015"/>
            <a:ext cx="7192783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15"/>
              </a:lnSpc>
            </a:pPr>
            <a:r>
              <a:rPr sz="5175" b="1" spc="-382" baseline="1610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5175" b="1" spc="-112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37" baseline="16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5175" b="1" spc="-104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spc="-44" baseline="16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5175" b="1" spc="-112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175" b="1" baseline="1610" dirty="0">
                <a:solidFill>
                  <a:srgbClr val="FFFFFF"/>
                </a:solidFill>
                <a:latin typeface="Arial"/>
                <a:cs typeface="Arial"/>
              </a:rPr>
              <a:t>usually</a:t>
            </a:r>
            <a:r>
              <a:rPr sz="5175" b="1" spc="-104" baseline="1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135" dirty="0">
                <a:solidFill>
                  <a:srgbClr val="FFFFFF"/>
                </a:solidFill>
                <a:latin typeface="Arial"/>
                <a:cs typeface="Arial"/>
              </a:rPr>
              <a:t>combination</a:t>
            </a:r>
            <a:r>
              <a:rPr sz="3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6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3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420000">
            <a:off x="12629881" y="7149233"/>
            <a:ext cx="6533112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0"/>
              </a:lnSpc>
            </a:pPr>
            <a:r>
              <a:rPr sz="5175" b="1" spc="-15" baseline="1610" dirty="0">
                <a:solidFill>
                  <a:srgbClr val="73FDEA"/>
                </a:solidFill>
                <a:latin typeface="Arial"/>
                <a:cs typeface="Arial"/>
              </a:rPr>
              <a:t>linear</a:t>
            </a:r>
            <a:r>
              <a:rPr sz="5175" b="1" spc="-172" baseline="1610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5175" b="1" spc="-30" baseline="1610" dirty="0">
                <a:solidFill>
                  <a:srgbClr val="73FDEA"/>
                </a:solidFill>
                <a:latin typeface="Arial"/>
                <a:cs typeface="Arial"/>
              </a:rPr>
              <a:t>(straight</a:t>
            </a:r>
            <a:r>
              <a:rPr sz="5175" b="1" spc="-172" baseline="1610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73FDEA"/>
                </a:solidFill>
                <a:latin typeface="Arial"/>
                <a:cs typeface="Arial"/>
              </a:rPr>
              <a:t>line)</a:t>
            </a:r>
            <a:r>
              <a:rPr sz="3450" b="1" spc="-114" dirty="0">
                <a:solidFill>
                  <a:srgbClr val="73FDEA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Arial"/>
                <a:cs typeface="Arial"/>
              </a:rPr>
              <a:t>and/or</a:t>
            </a:r>
            <a:r>
              <a:rPr sz="3450" b="1" spc="-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50" b="1" spc="-20" dirty="0">
                <a:solidFill>
                  <a:srgbClr val="00A2FF"/>
                </a:solidFill>
                <a:latin typeface="Arial"/>
                <a:cs typeface="Arial"/>
              </a:rPr>
              <a:t>non-</a:t>
            </a:r>
            <a:endParaRPr sz="3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420000">
            <a:off x="12395160" y="7645027"/>
            <a:ext cx="6878440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5175" b="1" spc="-15" baseline="1610" dirty="0">
                <a:solidFill>
                  <a:srgbClr val="00A2FF"/>
                </a:solidFill>
                <a:latin typeface="Arial"/>
                <a:cs typeface="Arial"/>
              </a:rPr>
              <a:t>linear</a:t>
            </a:r>
            <a:r>
              <a:rPr sz="5175" b="1" spc="-120" baseline="161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spc="-55" dirty="0">
                <a:solidFill>
                  <a:srgbClr val="00A2FF"/>
                </a:solidFill>
                <a:latin typeface="Arial"/>
                <a:cs typeface="Arial"/>
              </a:rPr>
              <a:t>(not-</a:t>
            </a:r>
            <a:r>
              <a:rPr sz="3450" b="1" spc="-35" dirty="0">
                <a:solidFill>
                  <a:srgbClr val="00A2FF"/>
                </a:solidFill>
                <a:latin typeface="Arial"/>
                <a:cs typeface="Arial"/>
              </a:rPr>
              <a:t>straight</a:t>
            </a:r>
            <a:r>
              <a:rPr sz="3450" b="1" spc="-8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dirty="0">
                <a:solidFill>
                  <a:srgbClr val="00A2FF"/>
                </a:solidFill>
                <a:latin typeface="Arial"/>
                <a:cs typeface="Arial"/>
              </a:rPr>
              <a:t>line)</a:t>
            </a:r>
            <a:r>
              <a:rPr sz="3450" b="1" spc="-80" dirty="0">
                <a:solidFill>
                  <a:srgbClr val="00A2FF"/>
                </a:solidFill>
                <a:latin typeface="Arial"/>
                <a:cs typeface="Arial"/>
              </a:rPr>
              <a:t> </a:t>
            </a:r>
            <a:r>
              <a:rPr sz="3450" b="1" spc="-30" dirty="0">
                <a:solidFill>
                  <a:srgbClr val="FFFFFF"/>
                </a:solidFill>
                <a:latin typeface="Arial"/>
                <a:cs typeface="Arial"/>
              </a:rPr>
              <a:t>functions</a:t>
            </a:r>
            <a:endParaRPr sz="345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167809" y="127531"/>
            <a:ext cx="15793085" cy="2703830"/>
          </a:xfrm>
          <a:prstGeom prst="rect">
            <a:avLst/>
          </a:prstGeom>
        </p:spPr>
        <p:txBody>
          <a:bodyPr vert="horz" wrap="square" lIns="0" tIns="235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9450" spc="685" dirty="0"/>
              <a:t>Anatomy</a:t>
            </a:r>
            <a:r>
              <a:rPr sz="9450" spc="-484" dirty="0"/>
              <a:t> </a:t>
            </a:r>
            <a:r>
              <a:rPr sz="9450" spc="665" dirty="0"/>
              <a:t>of</a:t>
            </a:r>
            <a:r>
              <a:rPr sz="9450" spc="-484" dirty="0"/>
              <a:t> </a:t>
            </a:r>
            <a:r>
              <a:rPr sz="9450" spc="355" dirty="0"/>
              <a:t>Neural</a:t>
            </a:r>
            <a:r>
              <a:rPr sz="9450" spc="-480" dirty="0"/>
              <a:t> </a:t>
            </a:r>
            <a:r>
              <a:rPr sz="9450" spc="580" dirty="0"/>
              <a:t>Networks</a:t>
            </a:r>
            <a:endParaRPr sz="9450"/>
          </a:p>
          <a:p>
            <a:pPr marL="6605270" marR="6780530" indent="-8890" algn="ctr">
              <a:lnSpc>
                <a:spcPts val="3429"/>
              </a:lnSpc>
              <a:spcBef>
                <a:spcPts val="1160"/>
              </a:spcBef>
            </a:pPr>
            <a:r>
              <a:rPr sz="3300" b="1" spc="-10" dirty="0">
                <a:latin typeface="Century Gothic"/>
                <a:cs typeface="Century Gothic"/>
              </a:rPr>
              <a:t>Overall </a:t>
            </a:r>
            <a:r>
              <a:rPr sz="3300" b="1" spc="-55" dirty="0">
                <a:latin typeface="Century Gothic"/>
                <a:cs typeface="Century Gothic"/>
              </a:rPr>
              <a:t>architecture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52401" y="2838479"/>
            <a:ext cx="3373754" cy="3874135"/>
            <a:chOff x="1652401" y="2838479"/>
            <a:chExt cx="3373754" cy="3874135"/>
          </a:xfrm>
        </p:grpSpPr>
        <p:sp>
          <p:nvSpPr>
            <p:cNvPr id="3" name="object 3"/>
            <p:cNvSpPr/>
            <p:nvPr/>
          </p:nvSpPr>
          <p:spPr>
            <a:xfrm>
              <a:off x="165240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1" y="0"/>
                  </a:moveTo>
                  <a:lnTo>
                    <a:pt x="676702" y="0"/>
                  </a:lnTo>
                  <a:lnTo>
                    <a:pt x="542028" y="518"/>
                  </a:lnTo>
                  <a:lnTo>
                    <a:pt x="484699" y="1748"/>
                  </a:lnTo>
                  <a:lnTo>
                    <a:pt x="433420" y="4145"/>
                  </a:lnTo>
                  <a:lnTo>
                    <a:pt x="387728" y="8097"/>
                  </a:lnTo>
                  <a:lnTo>
                    <a:pt x="347155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5" y="187933"/>
                  </a:lnTo>
                  <a:lnTo>
                    <a:pt x="53863" y="232053"/>
                  </a:lnTo>
                  <a:lnTo>
                    <a:pt x="33099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099" y="3594183"/>
                  </a:lnTo>
                  <a:lnTo>
                    <a:pt x="53863" y="3641704"/>
                  </a:lnTo>
                  <a:lnTo>
                    <a:pt x="80145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5" y="3859766"/>
                  </a:lnTo>
                  <a:lnTo>
                    <a:pt x="387728" y="3865660"/>
                  </a:lnTo>
                  <a:lnTo>
                    <a:pt x="433420" y="3869611"/>
                  </a:lnTo>
                  <a:lnTo>
                    <a:pt x="484699" y="3872008"/>
                  </a:lnTo>
                  <a:lnTo>
                    <a:pt x="542028" y="3873239"/>
                  </a:lnTo>
                  <a:lnTo>
                    <a:pt x="676702" y="3873757"/>
                  </a:lnTo>
                  <a:lnTo>
                    <a:pt x="2696971" y="3873757"/>
                  </a:lnTo>
                  <a:lnTo>
                    <a:pt x="2831644" y="3873239"/>
                  </a:lnTo>
                  <a:lnTo>
                    <a:pt x="2888974" y="3872008"/>
                  </a:lnTo>
                  <a:lnTo>
                    <a:pt x="2940252" y="3869611"/>
                  </a:lnTo>
                  <a:lnTo>
                    <a:pt x="2985945" y="3865660"/>
                  </a:lnTo>
                  <a:lnTo>
                    <a:pt x="3026518" y="3859766"/>
                  </a:lnTo>
                  <a:lnTo>
                    <a:pt x="3094165" y="3840593"/>
                  </a:lnTo>
                  <a:lnTo>
                    <a:pt x="3141685" y="3819829"/>
                  </a:lnTo>
                  <a:lnTo>
                    <a:pt x="3185805" y="3793546"/>
                  </a:lnTo>
                  <a:lnTo>
                    <a:pt x="3226102" y="3762168"/>
                  </a:lnTo>
                  <a:lnTo>
                    <a:pt x="3262150" y="3726120"/>
                  </a:lnTo>
                  <a:lnTo>
                    <a:pt x="3293527" y="3685824"/>
                  </a:lnTo>
                  <a:lnTo>
                    <a:pt x="3319810" y="3641704"/>
                  </a:lnTo>
                  <a:lnTo>
                    <a:pt x="3340573" y="3594183"/>
                  </a:lnTo>
                  <a:lnTo>
                    <a:pt x="3359747" y="3526536"/>
                  </a:lnTo>
                  <a:lnTo>
                    <a:pt x="3365642" y="3485964"/>
                  </a:lnTo>
                  <a:lnTo>
                    <a:pt x="3369593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3" y="433486"/>
                  </a:lnTo>
                  <a:lnTo>
                    <a:pt x="3365642" y="387793"/>
                  </a:lnTo>
                  <a:lnTo>
                    <a:pt x="3359747" y="347221"/>
                  </a:lnTo>
                  <a:lnTo>
                    <a:pt x="3340573" y="279573"/>
                  </a:lnTo>
                  <a:lnTo>
                    <a:pt x="3319810" y="232053"/>
                  </a:lnTo>
                  <a:lnTo>
                    <a:pt x="3293527" y="187933"/>
                  </a:lnTo>
                  <a:lnTo>
                    <a:pt x="3262150" y="147637"/>
                  </a:lnTo>
                  <a:lnTo>
                    <a:pt x="3226102" y="111588"/>
                  </a:lnTo>
                  <a:lnTo>
                    <a:pt x="3185805" y="80211"/>
                  </a:lnTo>
                  <a:lnTo>
                    <a:pt x="3141685" y="53929"/>
                  </a:lnTo>
                  <a:lnTo>
                    <a:pt x="3094165" y="33165"/>
                  </a:lnTo>
                  <a:lnTo>
                    <a:pt x="3026518" y="13991"/>
                  </a:lnTo>
                  <a:lnTo>
                    <a:pt x="2985945" y="8097"/>
                  </a:lnTo>
                  <a:lnTo>
                    <a:pt x="2940252" y="4145"/>
                  </a:lnTo>
                  <a:lnTo>
                    <a:pt x="2888974" y="1748"/>
                  </a:lnTo>
                  <a:lnTo>
                    <a:pt x="2831644" y="518"/>
                  </a:lnTo>
                  <a:lnTo>
                    <a:pt x="2767799" y="64"/>
                  </a:lnTo>
                  <a:lnTo>
                    <a:pt x="2696971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4193" y="2981237"/>
              <a:ext cx="3032026" cy="358833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171903" y="6933074"/>
            <a:ext cx="233489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9240" marR="5080" indent="-257175">
              <a:lnSpc>
                <a:spcPct val="107500"/>
              </a:lnSpc>
              <a:spcBef>
                <a:spcPts val="100"/>
              </a:spcBef>
            </a:pP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365211" y="2838479"/>
            <a:ext cx="3373754" cy="3874135"/>
            <a:chOff x="8365211" y="2838479"/>
            <a:chExt cx="3373754" cy="3874135"/>
          </a:xfrm>
        </p:grpSpPr>
        <p:sp>
          <p:nvSpPr>
            <p:cNvPr id="7" name="object 7"/>
            <p:cNvSpPr/>
            <p:nvPr/>
          </p:nvSpPr>
          <p:spPr>
            <a:xfrm>
              <a:off x="8365211" y="2838479"/>
              <a:ext cx="3373754" cy="3874135"/>
            </a:xfrm>
            <a:custGeom>
              <a:avLst/>
              <a:gdLst/>
              <a:ahLst/>
              <a:cxnLst/>
              <a:rect l="l" t="t" r="r" b="b"/>
              <a:pathLst>
                <a:path w="3373754" h="3874134">
                  <a:moveTo>
                    <a:pt x="2696974" y="0"/>
                  </a:moveTo>
                  <a:lnTo>
                    <a:pt x="676703" y="0"/>
                  </a:lnTo>
                  <a:lnTo>
                    <a:pt x="542029" y="518"/>
                  </a:lnTo>
                  <a:lnTo>
                    <a:pt x="484700" y="1748"/>
                  </a:lnTo>
                  <a:lnTo>
                    <a:pt x="433421" y="4145"/>
                  </a:lnTo>
                  <a:lnTo>
                    <a:pt x="387729" y="8097"/>
                  </a:lnTo>
                  <a:lnTo>
                    <a:pt x="347156" y="13991"/>
                  </a:lnTo>
                  <a:lnTo>
                    <a:pt x="279508" y="33165"/>
                  </a:lnTo>
                  <a:lnTo>
                    <a:pt x="231988" y="53929"/>
                  </a:lnTo>
                  <a:lnTo>
                    <a:pt x="187868" y="80211"/>
                  </a:lnTo>
                  <a:lnTo>
                    <a:pt x="147572" y="111588"/>
                  </a:lnTo>
                  <a:lnTo>
                    <a:pt x="111523" y="147637"/>
                  </a:lnTo>
                  <a:lnTo>
                    <a:pt x="80146" y="187933"/>
                  </a:lnTo>
                  <a:lnTo>
                    <a:pt x="53864" y="232053"/>
                  </a:lnTo>
                  <a:lnTo>
                    <a:pt x="33100" y="279573"/>
                  </a:lnTo>
                  <a:lnTo>
                    <a:pt x="13926" y="347221"/>
                  </a:lnTo>
                  <a:lnTo>
                    <a:pt x="8032" y="387793"/>
                  </a:lnTo>
                  <a:lnTo>
                    <a:pt x="4080" y="433486"/>
                  </a:lnTo>
                  <a:lnTo>
                    <a:pt x="1684" y="484764"/>
                  </a:lnTo>
                  <a:lnTo>
                    <a:pt x="453" y="542094"/>
                  </a:lnTo>
                  <a:lnTo>
                    <a:pt x="0" y="605940"/>
                  </a:lnTo>
                  <a:lnTo>
                    <a:pt x="0" y="3267817"/>
                  </a:lnTo>
                  <a:lnTo>
                    <a:pt x="453" y="3331663"/>
                  </a:lnTo>
                  <a:lnTo>
                    <a:pt x="1684" y="3388992"/>
                  </a:lnTo>
                  <a:lnTo>
                    <a:pt x="4080" y="3440271"/>
                  </a:lnTo>
                  <a:lnTo>
                    <a:pt x="8032" y="3485964"/>
                  </a:lnTo>
                  <a:lnTo>
                    <a:pt x="13926" y="3526536"/>
                  </a:lnTo>
                  <a:lnTo>
                    <a:pt x="33100" y="3594183"/>
                  </a:lnTo>
                  <a:lnTo>
                    <a:pt x="53864" y="3641704"/>
                  </a:lnTo>
                  <a:lnTo>
                    <a:pt x="80146" y="3685824"/>
                  </a:lnTo>
                  <a:lnTo>
                    <a:pt x="111523" y="3726120"/>
                  </a:lnTo>
                  <a:lnTo>
                    <a:pt x="147572" y="3762168"/>
                  </a:lnTo>
                  <a:lnTo>
                    <a:pt x="187868" y="3793546"/>
                  </a:lnTo>
                  <a:lnTo>
                    <a:pt x="231988" y="3819829"/>
                  </a:lnTo>
                  <a:lnTo>
                    <a:pt x="279508" y="3840593"/>
                  </a:lnTo>
                  <a:lnTo>
                    <a:pt x="347156" y="3859766"/>
                  </a:lnTo>
                  <a:lnTo>
                    <a:pt x="387729" y="3865660"/>
                  </a:lnTo>
                  <a:lnTo>
                    <a:pt x="433421" y="3869611"/>
                  </a:lnTo>
                  <a:lnTo>
                    <a:pt x="484700" y="3872008"/>
                  </a:lnTo>
                  <a:lnTo>
                    <a:pt x="542029" y="3873239"/>
                  </a:lnTo>
                  <a:lnTo>
                    <a:pt x="676703" y="3873757"/>
                  </a:lnTo>
                  <a:lnTo>
                    <a:pt x="2696974" y="3873757"/>
                  </a:lnTo>
                  <a:lnTo>
                    <a:pt x="2831644" y="3873239"/>
                  </a:lnTo>
                  <a:lnTo>
                    <a:pt x="2888973" y="3872008"/>
                  </a:lnTo>
                  <a:lnTo>
                    <a:pt x="2940251" y="3869611"/>
                  </a:lnTo>
                  <a:lnTo>
                    <a:pt x="2985944" y="3865660"/>
                  </a:lnTo>
                  <a:lnTo>
                    <a:pt x="3026517" y="3859766"/>
                  </a:lnTo>
                  <a:lnTo>
                    <a:pt x="3094166" y="3840593"/>
                  </a:lnTo>
                  <a:lnTo>
                    <a:pt x="3141687" y="3819829"/>
                  </a:lnTo>
                  <a:lnTo>
                    <a:pt x="3185807" y="3793546"/>
                  </a:lnTo>
                  <a:lnTo>
                    <a:pt x="3226103" y="3762168"/>
                  </a:lnTo>
                  <a:lnTo>
                    <a:pt x="3262152" y="3726120"/>
                  </a:lnTo>
                  <a:lnTo>
                    <a:pt x="3293530" y="3685824"/>
                  </a:lnTo>
                  <a:lnTo>
                    <a:pt x="3319813" y="3641704"/>
                  </a:lnTo>
                  <a:lnTo>
                    <a:pt x="3340578" y="3594183"/>
                  </a:lnTo>
                  <a:lnTo>
                    <a:pt x="3359749" y="3526536"/>
                  </a:lnTo>
                  <a:lnTo>
                    <a:pt x="3365643" y="3485964"/>
                  </a:lnTo>
                  <a:lnTo>
                    <a:pt x="3369594" y="3440271"/>
                  </a:lnTo>
                  <a:lnTo>
                    <a:pt x="3371990" y="3388992"/>
                  </a:lnTo>
                  <a:lnTo>
                    <a:pt x="3373221" y="3331663"/>
                  </a:lnTo>
                  <a:lnTo>
                    <a:pt x="3373674" y="3267817"/>
                  </a:lnTo>
                  <a:lnTo>
                    <a:pt x="3373674" y="605940"/>
                  </a:lnTo>
                  <a:lnTo>
                    <a:pt x="3373221" y="542094"/>
                  </a:lnTo>
                  <a:lnTo>
                    <a:pt x="3371990" y="484764"/>
                  </a:lnTo>
                  <a:lnTo>
                    <a:pt x="3369594" y="433486"/>
                  </a:lnTo>
                  <a:lnTo>
                    <a:pt x="3365643" y="387793"/>
                  </a:lnTo>
                  <a:lnTo>
                    <a:pt x="3359749" y="347221"/>
                  </a:lnTo>
                  <a:lnTo>
                    <a:pt x="3340578" y="279573"/>
                  </a:lnTo>
                  <a:lnTo>
                    <a:pt x="3319813" y="232053"/>
                  </a:lnTo>
                  <a:lnTo>
                    <a:pt x="3293530" y="187933"/>
                  </a:lnTo>
                  <a:lnTo>
                    <a:pt x="3262152" y="147637"/>
                  </a:lnTo>
                  <a:lnTo>
                    <a:pt x="3226103" y="111588"/>
                  </a:lnTo>
                  <a:lnTo>
                    <a:pt x="3185807" y="80211"/>
                  </a:lnTo>
                  <a:lnTo>
                    <a:pt x="3141687" y="53929"/>
                  </a:lnTo>
                  <a:lnTo>
                    <a:pt x="3094166" y="33165"/>
                  </a:lnTo>
                  <a:lnTo>
                    <a:pt x="3026517" y="13991"/>
                  </a:lnTo>
                  <a:lnTo>
                    <a:pt x="2985944" y="8097"/>
                  </a:lnTo>
                  <a:lnTo>
                    <a:pt x="2940251" y="4145"/>
                  </a:lnTo>
                  <a:lnTo>
                    <a:pt x="2888973" y="1748"/>
                  </a:lnTo>
                  <a:lnTo>
                    <a:pt x="2831644" y="518"/>
                  </a:lnTo>
                  <a:lnTo>
                    <a:pt x="2767800" y="64"/>
                  </a:lnTo>
                  <a:lnTo>
                    <a:pt x="2696974" y="0"/>
                  </a:lnTo>
                  <a:close/>
                </a:path>
              </a:pathLst>
            </a:custGeom>
            <a:solidFill>
              <a:srgbClr val="FF96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7004" y="2981237"/>
              <a:ext cx="3032026" cy="35883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745883" y="3161647"/>
              <a:ext cx="801370" cy="801370"/>
            </a:xfrm>
            <a:custGeom>
              <a:avLst/>
              <a:gdLst/>
              <a:ahLst/>
              <a:cxnLst/>
              <a:rect l="l" t="t" r="r" b="b"/>
              <a:pathLst>
                <a:path w="801370" h="801370">
                  <a:moveTo>
                    <a:pt x="143024" y="0"/>
                  </a:moveTo>
                  <a:lnTo>
                    <a:pt x="0" y="143023"/>
                  </a:lnTo>
                  <a:lnTo>
                    <a:pt x="657786" y="800810"/>
                  </a:lnTo>
                  <a:lnTo>
                    <a:pt x="800811" y="657785"/>
                  </a:lnTo>
                  <a:lnTo>
                    <a:pt x="143024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416790" y="6933074"/>
            <a:ext cx="3270885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500"/>
              </a:lnSpc>
              <a:spcBef>
                <a:spcPts val="100"/>
              </a:spcBef>
            </a:pP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Unsupervised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-6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3450" spc="229" dirty="0">
                <a:solidFill>
                  <a:srgbClr val="FFFFFF"/>
                </a:solidFill>
                <a:latin typeface="Calibri"/>
                <a:cs typeface="Calibri"/>
              </a:rPr>
              <a:t>Self-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supervised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72338" y="6933074"/>
            <a:ext cx="182118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">
              <a:lnSpc>
                <a:spcPct val="107500"/>
              </a:lnSpc>
              <a:spcBef>
                <a:spcPts val="100"/>
              </a:spcBef>
            </a:pP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Transfer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63526" y="2981237"/>
            <a:ext cx="3588241" cy="3588241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6517" rIns="0" bIns="0" rtlCol="0">
            <a:spAutoFit/>
          </a:bodyPr>
          <a:lstStyle/>
          <a:p>
            <a:pPr marL="5887085">
              <a:lnSpc>
                <a:spcPct val="100000"/>
              </a:lnSpc>
              <a:spcBef>
                <a:spcPts val="135"/>
              </a:spcBef>
            </a:pPr>
            <a:r>
              <a:rPr sz="7550" spc="575" dirty="0"/>
              <a:t>Types</a:t>
            </a:r>
            <a:r>
              <a:rPr sz="7550" spc="-390" dirty="0"/>
              <a:t> </a:t>
            </a:r>
            <a:r>
              <a:rPr sz="7550" spc="530" dirty="0"/>
              <a:t>of</a:t>
            </a:r>
            <a:r>
              <a:rPr sz="7550" spc="-390" dirty="0"/>
              <a:t> </a:t>
            </a:r>
            <a:r>
              <a:rPr sz="7550" spc="409" dirty="0"/>
              <a:t>Learning</a:t>
            </a:r>
            <a:endParaRPr sz="7550"/>
          </a:p>
        </p:txBody>
      </p:sp>
      <p:grpSp>
        <p:nvGrpSpPr>
          <p:cNvPr id="14" name="object 14"/>
          <p:cNvGrpSpPr/>
          <p:nvPr/>
        </p:nvGrpSpPr>
        <p:grpSpPr>
          <a:xfrm>
            <a:off x="15756954" y="8536789"/>
            <a:ext cx="1339215" cy="1059180"/>
            <a:chOff x="15756954" y="8536789"/>
            <a:chExt cx="1339215" cy="1059180"/>
          </a:xfrm>
        </p:grpSpPr>
        <p:sp>
          <p:nvSpPr>
            <p:cNvPr id="15" name="object 15"/>
            <p:cNvSpPr/>
            <p:nvPr/>
          </p:nvSpPr>
          <p:spPr>
            <a:xfrm>
              <a:off x="15767425" y="8626836"/>
              <a:ext cx="1278255" cy="958850"/>
            </a:xfrm>
            <a:custGeom>
              <a:avLst/>
              <a:gdLst/>
              <a:ahLst/>
              <a:cxnLst/>
              <a:rect l="l" t="t" r="r" b="b"/>
              <a:pathLst>
                <a:path w="1278255" h="958850">
                  <a:moveTo>
                    <a:pt x="1278006" y="0"/>
                  </a:moveTo>
                  <a:lnTo>
                    <a:pt x="1273972" y="44037"/>
                  </a:lnTo>
                  <a:lnTo>
                    <a:pt x="1260290" y="110029"/>
                  </a:lnTo>
                  <a:lnTo>
                    <a:pt x="1238951" y="174496"/>
                  </a:lnTo>
                  <a:lnTo>
                    <a:pt x="1209955" y="237440"/>
                  </a:lnTo>
                  <a:lnTo>
                    <a:pt x="1173301" y="298859"/>
                  </a:lnTo>
                  <a:lnTo>
                    <a:pt x="1128990" y="358754"/>
                  </a:lnTo>
                  <a:lnTo>
                    <a:pt x="1103964" y="388130"/>
                  </a:lnTo>
                  <a:lnTo>
                    <a:pt x="1077022" y="417125"/>
                  </a:lnTo>
                  <a:lnTo>
                    <a:pt x="1048167" y="445739"/>
                  </a:lnTo>
                  <a:lnTo>
                    <a:pt x="1017397" y="473972"/>
                  </a:lnTo>
                  <a:lnTo>
                    <a:pt x="984713" y="501824"/>
                  </a:lnTo>
                  <a:lnTo>
                    <a:pt x="950115" y="529295"/>
                  </a:lnTo>
                  <a:lnTo>
                    <a:pt x="913602" y="556384"/>
                  </a:lnTo>
                  <a:lnTo>
                    <a:pt x="875175" y="583093"/>
                  </a:lnTo>
                  <a:lnTo>
                    <a:pt x="834834" y="609421"/>
                  </a:lnTo>
                  <a:lnTo>
                    <a:pt x="792578" y="635368"/>
                  </a:lnTo>
                  <a:lnTo>
                    <a:pt x="748409" y="660934"/>
                  </a:lnTo>
                  <a:lnTo>
                    <a:pt x="702324" y="686118"/>
                  </a:lnTo>
                  <a:lnTo>
                    <a:pt x="654326" y="710922"/>
                  </a:lnTo>
                  <a:lnTo>
                    <a:pt x="604413" y="735345"/>
                  </a:lnTo>
                  <a:lnTo>
                    <a:pt x="552586" y="759386"/>
                  </a:lnTo>
                  <a:lnTo>
                    <a:pt x="498845" y="783047"/>
                  </a:lnTo>
                  <a:lnTo>
                    <a:pt x="443189" y="806327"/>
                  </a:lnTo>
                  <a:lnTo>
                    <a:pt x="385619" y="829225"/>
                  </a:lnTo>
                  <a:lnTo>
                    <a:pt x="326135" y="851743"/>
                  </a:lnTo>
                  <a:lnTo>
                    <a:pt x="264737" y="873879"/>
                  </a:lnTo>
                  <a:lnTo>
                    <a:pt x="201424" y="895635"/>
                  </a:lnTo>
                  <a:lnTo>
                    <a:pt x="136197" y="917009"/>
                  </a:lnTo>
                  <a:lnTo>
                    <a:pt x="69055" y="938002"/>
                  </a:lnTo>
                  <a:lnTo>
                    <a:pt x="0" y="95861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995115" y="853678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50867" y="0"/>
                  </a:moveTo>
                  <a:lnTo>
                    <a:pt x="0" y="100212"/>
                  </a:lnTo>
                  <a:lnTo>
                    <a:pt x="100510" y="100824"/>
                  </a:lnTo>
                  <a:lnTo>
                    <a:pt x="508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323853" y="9610165"/>
            <a:ext cx="12043410" cy="9867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3775"/>
              </a:lnSpc>
              <a:spcBef>
                <a:spcPts val="114"/>
              </a:spcBef>
            </a:pPr>
            <a:r>
              <a:rPr sz="3200" spc="50" dirty="0">
                <a:solidFill>
                  <a:srgbClr val="FFFFFF"/>
                </a:solidFill>
                <a:latin typeface="Calibri"/>
                <a:cs typeface="Calibri"/>
              </a:rPr>
              <a:t>We’ll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these,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ts val="3775"/>
              </a:lnSpc>
            </a:pP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0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adopted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paradigms.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01809" y="8534968"/>
            <a:ext cx="1415415" cy="1061085"/>
            <a:chOff x="4101809" y="8534968"/>
            <a:chExt cx="1415415" cy="1061085"/>
          </a:xfrm>
        </p:grpSpPr>
        <p:sp>
          <p:nvSpPr>
            <p:cNvPr id="19" name="object 19"/>
            <p:cNvSpPr/>
            <p:nvPr/>
          </p:nvSpPr>
          <p:spPr>
            <a:xfrm>
              <a:off x="4147585" y="8621887"/>
              <a:ext cx="1359535" cy="963930"/>
            </a:xfrm>
            <a:custGeom>
              <a:avLst/>
              <a:gdLst/>
              <a:ahLst/>
              <a:cxnLst/>
              <a:rect l="l" t="t" r="r" b="b"/>
              <a:pathLst>
                <a:path w="1359535" h="963929">
                  <a:moveTo>
                    <a:pt x="0" y="0"/>
                  </a:moveTo>
                  <a:lnTo>
                    <a:pt x="15047" y="43890"/>
                  </a:lnTo>
                  <a:lnTo>
                    <a:pt x="44335" y="110303"/>
                  </a:lnTo>
                  <a:lnTo>
                    <a:pt x="79843" y="175176"/>
                  </a:lnTo>
                  <a:lnTo>
                    <a:pt x="121572" y="238510"/>
                  </a:lnTo>
                  <a:lnTo>
                    <a:pt x="144770" y="269600"/>
                  </a:lnTo>
                  <a:lnTo>
                    <a:pt x="169523" y="300304"/>
                  </a:lnTo>
                  <a:lnTo>
                    <a:pt x="195830" y="330625"/>
                  </a:lnTo>
                  <a:lnTo>
                    <a:pt x="223693" y="360560"/>
                  </a:lnTo>
                  <a:lnTo>
                    <a:pt x="253112" y="390110"/>
                  </a:lnTo>
                  <a:lnTo>
                    <a:pt x="284085" y="419276"/>
                  </a:lnTo>
                  <a:lnTo>
                    <a:pt x="316614" y="448057"/>
                  </a:lnTo>
                  <a:lnTo>
                    <a:pt x="350698" y="476453"/>
                  </a:lnTo>
                  <a:lnTo>
                    <a:pt x="386337" y="504464"/>
                  </a:lnTo>
                  <a:lnTo>
                    <a:pt x="423532" y="532090"/>
                  </a:lnTo>
                  <a:lnTo>
                    <a:pt x="462281" y="559332"/>
                  </a:lnTo>
                  <a:lnTo>
                    <a:pt x="502586" y="586188"/>
                  </a:lnTo>
                  <a:lnTo>
                    <a:pt x="544446" y="612660"/>
                  </a:lnTo>
                  <a:lnTo>
                    <a:pt x="587861" y="638748"/>
                  </a:lnTo>
                  <a:lnTo>
                    <a:pt x="632832" y="664450"/>
                  </a:lnTo>
                  <a:lnTo>
                    <a:pt x="679358" y="689767"/>
                  </a:lnTo>
                  <a:lnTo>
                    <a:pt x="727439" y="714700"/>
                  </a:lnTo>
                  <a:lnTo>
                    <a:pt x="777075" y="739248"/>
                  </a:lnTo>
                  <a:lnTo>
                    <a:pt x="828266" y="763411"/>
                  </a:lnTo>
                  <a:lnTo>
                    <a:pt x="881013" y="787190"/>
                  </a:lnTo>
                  <a:lnTo>
                    <a:pt x="935315" y="810583"/>
                  </a:lnTo>
                  <a:lnTo>
                    <a:pt x="991172" y="833592"/>
                  </a:lnTo>
                  <a:lnTo>
                    <a:pt x="1048584" y="856216"/>
                  </a:lnTo>
                  <a:lnTo>
                    <a:pt x="1107552" y="878455"/>
                  </a:lnTo>
                  <a:lnTo>
                    <a:pt x="1168074" y="900310"/>
                  </a:lnTo>
                  <a:lnTo>
                    <a:pt x="1230152" y="921780"/>
                  </a:lnTo>
                  <a:lnTo>
                    <a:pt x="1293786" y="942864"/>
                  </a:lnTo>
                  <a:lnTo>
                    <a:pt x="1358974" y="96356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01809" y="8534968"/>
              <a:ext cx="97155" cy="110489"/>
            </a:xfrm>
            <a:custGeom>
              <a:avLst/>
              <a:gdLst/>
              <a:ahLst/>
              <a:cxnLst/>
              <a:rect l="l" t="t" r="r" b="b"/>
              <a:pathLst>
                <a:path w="97154" h="110490">
                  <a:moveTo>
                    <a:pt x="22239" y="0"/>
                  </a:moveTo>
                  <a:lnTo>
                    <a:pt x="0" y="110163"/>
                  </a:lnTo>
                  <a:lnTo>
                    <a:pt x="97026" y="83888"/>
                  </a:lnTo>
                  <a:lnTo>
                    <a:pt x="222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5256" y="4241312"/>
            <a:ext cx="16779875" cy="272732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 marR="15875">
              <a:lnSpc>
                <a:spcPts val="9890"/>
              </a:lnSpc>
              <a:spcBef>
                <a:spcPts val="1670"/>
              </a:spcBef>
            </a:pPr>
            <a:r>
              <a:rPr sz="9450" spc="545" dirty="0"/>
              <a:t>“What</a:t>
            </a:r>
            <a:r>
              <a:rPr sz="9450" spc="-490" dirty="0"/>
              <a:t> </a:t>
            </a:r>
            <a:r>
              <a:rPr sz="9450" spc="370" dirty="0"/>
              <a:t>is</a:t>
            </a:r>
            <a:r>
              <a:rPr sz="9450" spc="-484" dirty="0"/>
              <a:t> </a:t>
            </a:r>
            <a:r>
              <a:rPr sz="9450" spc="785" dirty="0"/>
              <a:t>deep</a:t>
            </a:r>
            <a:r>
              <a:rPr sz="9450" spc="-484" dirty="0"/>
              <a:t> </a:t>
            </a:r>
            <a:r>
              <a:rPr sz="9450" spc="415" dirty="0"/>
              <a:t>learning</a:t>
            </a:r>
            <a:r>
              <a:rPr sz="9450" spc="-484" dirty="0"/>
              <a:t> </a:t>
            </a:r>
            <a:r>
              <a:rPr sz="9450" spc="445" dirty="0"/>
              <a:t>actually </a:t>
            </a:r>
            <a:r>
              <a:rPr sz="9450" spc="655" dirty="0"/>
              <a:t>used</a:t>
            </a:r>
            <a:r>
              <a:rPr sz="9450" spc="-495" dirty="0"/>
              <a:t> </a:t>
            </a:r>
            <a:r>
              <a:rPr sz="9450" spc="415" dirty="0"/>
              <a:t>for?”</a:t>
            </a:r>
            <a:endParaRPr sz="945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239" y="2379817"/>
            <a:ext cx="15305617" cy="65489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2020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Roadmap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343786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0" dirty="0"/>
              <a:t> </a:t>
            </a:r>
            <a:r>
              <a:rPr sz="9450" spc="355" dirty="0"/>
              <a:t>is</a:t>
            </a:r>
            <a:r>
              <a:rPr sz="9450" spc="-484" dirty="0"/>
              <a:t> </a:t>
            </a:r>
            <a:r>
              <a:rPr sz="9450" spc="760" dirty="0"/>
              <a:t>deep</a:t>
            </a:r>
            <a:r>
              <a:rPr sz="9450" spc="-484" dirty="0"/>
              <a:t> </a:t>
            </a:r>
            <a:r>
              <a:rPr sz="9450" spc="390" dirty="0"/>
              <a:t>learning?”</a:t>
            </a:r>
            <a:endParaRPr sz="94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8846" y="7282857"/>
            <a:ext cx="14054455" cy="3786504"/>
          </a:xfrm>
          <a:custGeom>
            <a:avLst/>
            <a:gdLst/>
            <a:ahLst/>
            <a:cxnLst/>
            <a:rect l="l" t="t" r="r" b="b"/>
            <a:pathLst>
              <a:path w="14054455" h="3786504">
                <a:moveTo>
                  <a:pt x="13241176" y="0"/>
                </a:moveTo>
                <a:lnTo>
                  <a:pt x="813141" y="0"/>
                </a:lnTo>
                <a:lnTo>
                  <a:pt x="622860" y="1075"/>
                </a:lnTo>
                <a:lnTo>
                  <a:pt x="569550" y="2550"/>
                </a:lnTo>
                <a:lnTo>
                  <a:pt x="520822" y="4981"/>
                </a:lnTo>
                <a:lnTo>
                  <a:pt x="476390" y="8607"/>
                </a:lnTo>
                <a:lnTo>
                  <a:pt x="435967" y="13668"/>
                </a:lnTo>
                <a:lnTo>
                  <a:pt x="366001" y="29049"/>
                </a:lnTo>
                <a:lnTo>
                  <a:pt x="291141" y="58663"/>
                </a:lnTo>
                <a:lnTo>
                  <a:pt x="248799" y="81557"/>
                </a:lnTo>
                <a:lnTo>
                  <a:pt x="209099" y="108291"/>
                </a:lnTo>
                <a:lnTo>
                  <a:pt x="172282" y="138626"/>
                </a:lnTo>
                <a:lnTo>
                  <a:pt x="138586" y="172322"/>
                </a:lnTo>
                <a:lnTo>
                  <a:pt x="108251" y="209139"/>
                </a:lnTo>
                <a:lnTo>
                  <a:pt x="81517" y="248839"/>
                </a:lnTo>
                <a:lnTo>
                  <a:pt x="58623" y="291181"/>
                </a:lnTo>
                <a:lnTo>
                  <a:pt x="39809" y="335926"/>
                </a:lnTo>
                <a:lnTo>
                  <a:pt x="20363" y="399306"/>
                </a:lnTo>
                <a:lnTo>
                  <a:pt x="8567" y="476430"/>
                </a:lnTo>
                <a:lnTo>
                  <a:pt x="4941" y="520862"/>
                </a:lnTo>
                <a:lnTo>
                  <a:pt x="2510" y="569590"/>
                </a:lnTo>
                <a:lnTo>
                  <a:pt x="1036" y="622900"/>
                </a:lnTo>
                <a:lnTo>
                  <a:pt x="278" y="681077"/>
                </a:lnTo>
                <a:lnTo>
                  <a:pt x="0" y="744409"/>
                </a:lnTo>
                <a:lnTo>
                  <a:pt x="0" y="3041768"/>
                </a:lnTo>
                <a:lnTo>
                  <a:pt x="278" y="3105100"/>
                </a:lnTo>
                <a:lnTo>
                  <a:pt x="1036" y="3163277"/>
                </a:lnTo>
                <a:lnTo>
                  <a:pt x="2510" y="3216587"/>
                </a:lnTo>
                <a:lnTo>
                  <a:pt x="4941" y="3265315"/>
                </a:lnTo>
                <a:lnTo>
                  <a:pt x="8567" y="3309747"/>
                </a:lnTo>
                <a:lnTo>
                  <a:pt x="13628" y="3350171"/>
                </a:lnTo>
                <a:lnTo>
                  <a:pt x="29010" y="3420136"/>
                </a:lnTo>
                <a:lnTo>
                  <a:pt x="58623" y="3494996"/>
                </a:lnTo>
                <a:lnTo>
                  <a:pt x="81517" y="3537338"/>
                </a:lnTo>
                <a:lnTo>
                  <a:pt x="108251" y="3577038"/>
                </a:lnTo>
                <a:lnTo>
                  <a:pt x="138586" y="3613856"/>
                </a:lnTo>
                <a:lnTo>
                  <a:pt x="172282" y="3647552"/>
                </a:lnTo>
                <a:lnTo>
                  <a:pt x="209099" y="3677886"/>
                </a:lnTo>
                <a:lnTo>
                  <a:pt x="248799" y="3704620"/>
                </a:lnTo>
                <a:lnTo>
                  <a:pt x="291141" y="3727514"/>
                </a:lnTo>
                <a:lnTo>
                  <a:pt x="335886" y="3746328"/>
                </a:lnTo>
                <a:lnTo>
                  <a:pt x="399266" y="3765774"/>
                </a:lnTo>
                <a:lnTo>
                  <a:pt x="476390" y="3777570"/>
                </a:lnTo>
                <a:lnTo>
                  <a:pt x="520822" y="3781196"/>
                </a:lnTo>
                <a:lnTo>
                  <a:pt x="569550" y="3783627"/>
                </a:lnTo>
                <a:lnTo>
                  <a:pt x="622860" y="3785101"/>
                </a:lnTo>
                <a:lnTo>
                  <a:pt x="681037" y="3785859"/>
                </a:lnTo>
                <a:lnTo>
                  <a:pt x="813141" y="3786177"/>
                </a:lnTo>
                <a:lnTo>
                  <a:pt x="13241176" y="3786177"/>
                </a:lnTo>
                <a:lnTo>
                  <a:pt x="13309950" y="3786138"/>
                </a:lnTo>
                <a:lnTo>
                  <a:pt x="13431459" y="3785101"/>
                </a:lnTo>
                <a:lnTo>
                  <a:pt x="13484768" y="3783627"/>
                </a:lnTo>
                <a:lnTo>
                  <a:pt x="13533495" y="3781196"/>
                </a:lnTo>
                <a:lnTo>
                  <a:pt x="13577926" y="3777570"/>
                </a:lnTo>
                <a:lnTo>
                  <a:pt x="13618349" y="3772509"/>
                </a:lnTo>
                <a:lnTo>
                  <a:pt x="13688314" y="3757127"/>
                </a:lnTo>
                <a:lnTo>
                  <a:pt x="13763176" y="3727514"/>
                </a:lnTo>
                <a:lnTo>
                  <a:pt x="13805519" y="3704620"/>
                </a:lnTo>
                <a:lnTo>
                  <a:pt x="13845219" y="3677886"/>
                </a:lnTo>
                <a:lnTo>
                  <a:pt x="13882037" y="3647552"/>
                </a:lnTo>
                <a:lnTo>
                  <a:pt x="13915732" y="3613856"/>
                </a:lnTo>
                <a:lnTo>
                  <a:pt x="13946067" y="3577038"/>
                </a:lnTo>
                <a:lnTo>
                  <a:pt x="13972802" y="3537338"/>
                </a:lnTo>
                <a:lnTo>
                  <a:pt x="13995697" y="3494996"/>
                </a:lnTo>
                <a:lnTo>
                  <a:pt x="14014514" y="3450251"/>
                </a:lnTo>
                <a:lnTo>
                  <a:pt x="14033957" y="3386871"/>
                </a:lnTo>
                <a:lnTo>
                  <a:pt x="14045750" y="3309747"/>
                </a:lnTo>
                <a:lnTo>
                  <a:pt x="14049375" y="3265315"/>
                </a:lnTo>
                <a:lnTo>
                  <a:pt x="14051806" y="3216587"/>
                </a:lnTo>
                <a:lnTo>
                  <a:pt x="14053280" y="3163277"/>
                </a:lnTo>
                <a:lnTo>
                  <a:pt x="14054037" y="3105100"/>
                </a:lnTo>
                <a:lnTo>
                  <a:pt x="14054316" y="3041768"/>
                </a:lnTo>
                <a:lnTo>
                  <a:pt x="14054316" y="744409"/>
                </a:lnTo>
                <a:lnTo>
                  <a:pt x="14054037" y="681077"/>
                </a:lnTo>
                <a:lnTo>
                  <a:pt x="14053280" y="622900"/>
                </a:lnTo>
                <a:lnTo>
                  <a:pt x="14051806" y="569590"/>
                </a:lnTo>
                <a:lnTo>
                  <a:pt x="14049375" y="520862"/>
                </a:lnTo>
                <a:lnTo>
                  <a:pt x="14045750" y="476430"/>
                </a:lnTo>
                <a:lnTo>
                  <a:pt x="14040690" y="436007"/>
                </a:lnTo>
                <a:lnTo>
                  <a:pt x="14025311" y="366041"/>
                </a:lnTo>
                <a:lnTo>
                  <a:pt x="13995697" y="291181"/>
                </a:lnTo>
                <a:lnTo>
                  <a:pt x="13972802" y="248839"/>
                </a:lnTo>
                <a:lnTo>
                  <a:pt x="13946067" y="209139"/>
                </a:lnTo>
                <a:lnTo>
                  <a:pt x="13915732" y="172322"/>
                </a:lnTo>
                <a:lnTo>
                  <a:pt x="13882037" y="138626"/>
                </a:lnTo>
                <a:lnTo>
                  <a:pt x="13845219" y="108291"/>
                </a:lnTo>
                <a:lnTo>
                  <a:pt x="13805519" y="81557"/>
                </a:lnTo>
                <a:lnTo>
                  <a:pt x="13763176" y="58663"/>
                </a:lnTo>
                <a:lnTo>
                  <a:pt x="13718429" y="39849"/>
                </a:lnTo>
                <a:lnTo>
                  <a:pt x="13655049" y="20402"/>
                </a:lnTo>
                <a:lnTo>
                  <a:pt x="13577926" y="8607"/>
                </a:lnTo>
                <a:lnTo>
                  <a:pt x="13533495" y="4981"/>
                </a:lnTo>
                <a:lnTo>
                  <a:pt x="13484768" y="2550"/>
                </a:lnTo>
                <a:lnTo>
                  <a:pt x="13431459" y="1075"/>
                </a:lnTo>
                <a:lnTo>
                  <a:pt x="13373282" y="318"/>
                </a:lnTo>
                <a:lnTo>
                  <a:pt x="13309950" y="39"/>
                </a:lnTo>
                <a:lnTo>
                  <a:pt x="1324117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11716" y="1847427"/>
            <a:ext cx="11540490" cy="5224145"/>
          </a:xfrm>
          <a:custGeom>
            <a:avLst/>
            <a:gdLst/>
            <a:ahLst/>
            <a:cxnLst/>
            <a:rect l="l" t="t" r="r" b="b"/>
            <a:pathLst>
              <a:path w="11540490" h="5224145">
                <a:moveTo>
                  <a:pt x="10733855" y="0"/>
                </a:moveTo>
                <a:lnTo>
                  <a:pt x="806250" y="0"/>
                </a:lnTo>
                <a:lnTo>
                  <a:pt x="662012" y="433"/>
                </a:lnTo>
                <a:lnTo>
                  <a:pt x="599435" y="1463"/>
                </a:lnTo>
                <a:lnTo>
                  <a:pt x="542701" y="3468"/>
                </a:lnTo>
                <a:lnTo>
                  <a:pt x="491420" y="6775"/>
                </a:lnTo>
                <a:lnTo>
                  <a:pt x="445201" y="11707"/>
                </a:lnTo>
                <a:lnTo>
                  <a:pt x="403657" y="18591"/>
                </a:lnTo>
                <a:lnTo>
                  <a:pt x="366397" y="27751"/>
                </a:lnTo>
                <a:lnTo>
                  <a:pt x="288664" y="58167"/>
                </a:lnTo>
                <a:lnTo>
                  <a:pt x="246680" y="80867"/>
                </a:lnTo>
                <a:lnTo>
                  <a:pt x="207316" y="107375"/>
                </a:lnTo>
                <a:lnTo>
                  <a:pt x="170810" y="137453"/>
                </a:lnTo>
                <a:lnTo>
                  <a:pt x="137399" y="170864"/>
                </a:lnTo>
                <a:lnTo>
                  <a:pt x="107321" y="207370"/>
                </a:lnTo>
                <a:lnTo>
                  <a:pt x="80813" y="246734"/>
                </a:lnTo>
                <a:lnTo>
                  <a:pt x="58113" y="288719"/>
                </a:lnTo>
                <a:lnTo>
                  <a:pt x="39458" y="333086"/>
                </a:lnTo>
                <a:lnTo>
                  <a:pt x="18536" y="403711"/>
                </a:lnTo>
                <a:lnTo>
                  <a:pt x="11653" y="445256"/>
                </a:lnTo>
                <a:lnTo>
                  <a:pt x="6720" y="491474"/>
                </a:lnTo>
                <a:lnTo>
                  <a:pt x="3414" y="542755"/>
                </a:lnTo>
                <a:lnTo>
                  <a:pt x="1409" y="599490"/>
                </a:lnTo>
                <a:lnTo>
                  <a:pt x="379" y="662066"/>
                </a:lnTo>
                <a:lnTo>
                  <a:pt x="0" y="730874"/>
                </a:lnTo>
                <a:lnTo>
                  <a:pt x="0" y="4492750"/>
                </a:lnTo>
                <a:lnTo>
                  <a:pt x="379" y="4561558"/>
                </a:lnTo>
                <a:lnTo>
                  <a:pt x="1409" y="4624135"/>
                </a:lnTo>
                <a:lnTo>
                  <a:pt x="3414" y="4680869"/>
                </a:lnTo>
                <a:lnTo>
                  <a:pt x="6720" y="4732151"/>
                </a:lnTo>
                <a:lnTo>
                  <a:pt x="11653" y="4778369"/>
                </a:lnTo>
                <a:lnTo>
                  <a:pt x="18536" y="4819914"/>
                </a:lnTo>
                <a:lnTo>
                  <a:pt x="27696" y="4857174"/>
                </a:lnTo>
                <a:lnTo>
                  <a:pt x="58113" y="4934906"/>
                </a:lnTo>
                <a:lnTo>
                  <a:pt x="80813" y="4976890"/>
                </a:lnTo>
                <a:lnTo>
                  <a:pt x="107321" y="5016254"/>
                </a:lnTo>
                <a:lnTo>
                  <a:pt x="137399" y="5052760"/>
                </a:lnTo>
                <a:lnTo>
                  <a:pt x="170810" y="5086171"/>
                </a:lnTo>
                <a:lnTo>
                  <a:pt x="207316" y="5116249"/>
                </a:lnTo>
                <a:lnTo>
                  <a:pt x="246680" y="5142757"/>
                </a:lnTo>
                <a:lnTo>
                  <a:pt x="288664" y="5165457"/>
                </a:lnTo>
                <a:lnTo>
                  <a:pt x="333031" y="5184112"/>
                </a:lnTo>
                <a:lnTo>
                  <a:pt x="403657" y="5205034"/>
                </a:lnTo>
                <a:lnTo>
                  <a:pt x="445201" y="5211917"/>
                </a:lnTo>
                <a:lnTo>
                  <a:pt x="491420" y="5216850"/>
                </a:lnTo>
                <a:lnTo>
                  <a:pt x="542701" y="5220156"/>
                </a:lnTo>
                <a:lnTo>
                  <a:pt x="599435" y="5222161"/>
                </a:lnTo>
                <a:lnTo>
                  <a:pt x="662012" y="5223191"/>
                </a:lnTo>
                <a:lnTo>
                  <a:pt x="806250" y="5223625"/>
                </a:lnTo>
                <a:lnTo>
                  <a:pt x="10733855" y="5223625"/>
                </a:lnTo>
                <a:lnTo>
                  <a:pt x="10878089" y="5223191"/>
                </a:lnTo>
                <a:lnTo>
                  <a:pt x="10940665" y="5222161"/>
                </a:lnTo>
                <a:lnTo>
                  <a:pt x="10997399" y="5220156"/>
                </a:lnTo>
                <a:lnTo>
                  <a:pt x="11048681" y="5216850"/>
                </a:lnTo>
                <a:lnTo>
                  <a:pt x="11094899" y="5211917"/>
                </a:lnTo>
                <a:lnTo>
                  <a:pt x="11136443" y="5205034"/>
                </a:lnTo>
                <a:lnTo>
                  <a:pt x="11173702" y="5195874"/>
                </a:lnTo>
                <a:lnTo>
                  <a:pt x="11251432" y="5165457"/>
                </a:lnTo>
                <a:lnTo>
                  <a:pt x="11293417" y="5142757"/>
                </a:lnTo>
                <a:lnTo>
                  <a:pt x="11332781" y="5116249"/>
                </a:lnTo>
                <a:lnTo>
                  <a:pt x="11369288" y="5086171"/>
                </a:lnTo>
                <a:lnTo>
                  <a:pt x="11402699" y="5052760"/>
                </a:lnTo>
                <a:lnTo>
                  <a:pt x="11432778" y="5016254"/>
                </a:lnTo>
                <a:lnTo>
                  <a:pt x="11459285" y="4976890"/>
                </a:lnTo>
                <a:lnTo>
                  <a:pt x="11481985" y="4934906"/>
                </a:lnTo>
                <a:lnTo>
                  <a:pt x="11500638" y="4890540"/>
                </a:lnTo>
                <a:lnTo>
                  <a:pt x="11521562" y="4819914"/>
                </a:lnTo>
                <a:lnTo>
                  <a:pt x="11528446" y="4778369"/>
                </a:lnTo>
                <a:lnTo>
                  <a:pt x="11533379" y="4732151"/>
                </a:lnTo>
                <a:lnTo>
                  <a:pt x="11536686" y="4680869"/>
                </a:lnTo>
                <a:lnTo>
                  <a:pt x="11538692" y="4624135"/>
                </a:lnTo>
                <a:lnTo>
                  <a:pt x="11539722" y="4561558"/>
                </a:lnTo>
                <a:lnTo>
                  <a:pt x="11540101" y="4492750"/>
                </a:lnTo>
                <a:lnTo>
                  <a:pt x="11540101" y="730874"/>
                </a:lnTo>
                <a:lnTo>
                  <a:pt x="11539722" y="662066"/>
                </a:lnTo>
                <a:lnTo>
                  <a:pt x="11538692" y="599490"/>
                </a:lnTo>
                <a:lnTo>
                  <a:pt x="11536686" y="542755"/>
                </a:lnTo>
                <a:lnTo>
                  <a:pt x="11533379" y="491474"/>
                </a:lnTo>
                <a:lnTo>
                  <a:pt x="11528446" y="445256"/>
                </a:lnTo>
                <a:lnTo>
                  <a:pt x="11521562" y="403711"/>
                </a:lnTo>
                <a:lnTo>
                  <a:pt x="11512401" y="366451"/>
                </a:lnTo>
                <a:lnTo>
                  <a:pt x="11481985" y="288719"/>
                </a:lnTo>
                <a:lnTo>
                  <a:pt x="11459285" y="246734"/>
                </a:lnTo>
                <a:lnTo>
                  <a:pt x="11432778" y="207370"/>
                </a:lnTo>
                <a:lnTo>
                  <a:pt x="11402699" y="170864"/>
                </a:lnTo>
                <a:lnTo>
                  <a:pt x="11369288" y="137453"/>
                </a:lnTo>
                <a:lnTo>
                  <a:pt x="11332781" y="107375"/>
                </a:lnTo>
                <a:lnTo>
                  <a:pt x="11293417" y="80867"/>
                </a:lnTo>
                <a:lnTo>
                  <a:pt x="11251432" y="58167"/>
                </a:lnTo>
                <a:lnTo>
                  <a:pt x="11207066" y="39512"/>
                </a:lnTo>
                <a:lnTo>
                  <a:pt x="11136443" y="18591"/>
                </a:lnTo>
                <a:lnTo>
                  <a:pt x="11094899" y="11707"/>
                </a:lnTo>
                <a:lnTo>
                  <a:pt x="11048681" y="6775"/>
                </a:lnTo>
                <a:lnTo>
                  <a:pt x="10997399" y="3468"/>
                </a:lnTo>
                <a:lnTo>
                  <a:pt x="10940665" y="1463"/>
                </a:lnTo>
                <a:lnTo>
                  <a:pt x="10878089" y="433"/>
                </a:lnTo>
                <a:lnTo>
                  <a:pt x="10733855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62438" y="262737"/>
            <a:ext cx="1380363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850" dirty="0"/>
              <a:t>Deep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80" dirty="0"/>
              <a:t> </a:t>
            </a:r>
            <a:r>
              <a:rPr sz="9450" spc="640" dirty="0"/>
              <a:t>Use</a:t>
            </a:r>
            <a:r>
              <a:rPr sz="9450" spc="-475" dirty="0"/>
              <a:t> </a:t>
            </a:r>
            <a:r>
              <a:rPr sz="9450" spc="850" dirty="0"/>
              <a:t>Cases</a:t>
            </a:r>
            <a:endParaRPr sz="94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266" y="1965509"/>
            <a:ext cx="7053243" cy="45606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242004" y="6327465"/>
            <a:ext cx="37179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Recommendation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0050" y="1811929"/>
            <a:ext cx="7057376" cy="47877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81959" y="6287423"/>
            <a:ext cx="231394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Translation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849966" y="1032922"/>
            <a:ext cx="3428365" cy="3500120"/>
            <a:chOff x="14849966" y="1032922"/>
            <a:chExt cx="3428365" cy="350012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49966" y="1032922"/>
              <a:ext cx="3428074" cy="34280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777886" y="3878896"/>
              <a:ext cx="0" cy="563880"/>
            </a:xfrm>
            <a:custGeom>
              <a:avLst/>
              <a:gdLst/>
              <a:ahLst/>
              <a:cxnLst/>
              <a:rect l="l" t="t" r="r" b="b"/>
              <a:pathLst>
                <a:path h="563879">
                  <a:moveTo>
                    <a:pt x="0" y="0"/>
                  </a:moveTo>
                  <a:lnTo>
                    <a:pt x="0" y="553255"/>
                  </a:lnTo>
                  <a:lnTo>
                    <a:pt x="0" y="56372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27626" y="44321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34234" y="7475124"/>
            <a:ext cx="3791585" cy="2670810"/>
            <a:chOff x="1234234" y="7475124"/>
            <a:chExt cx="3791585" cy="267081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234" y="7475124"/>
              <a:ext cx="3791214" cy="26701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84759" y="8338751"/>
              <a:ext cx="2366645" cy="942975"/>
            </a:xfrm>
            <a:custGeom>
              <a:avLst/>
              <a:gdLst/>
              <a:ahLst/>
              <a:cxnLst/>
              <a:rect l="l" t="t" r="r" b="b"/>
              <a:pathLst>
                <a:path w="2366645" h="942975">
                  <a:moveTo>
                    <a:pt x="0" y="0"/>
                  </a:moveTo>
                  <a:lnTo>
                    <a:pt x="2366037" y="0"/>
                  </a:lnTo>
                  <a:lnTo>
                    <a:pt x="2366037" y="942820"/>
                  </a:lnTo>
                  <a:lnTo>
                    <a:pt x="0" y="942820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71615" y="10360680"/>
            <a:ext cx="351662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2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4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8674" y="10360680"/>
            <a:ext cx="722693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3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(NLP)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62871" y="7807048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Hey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Daniel,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476865" y="7900797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6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Calibri"/>
                <a:cs typeface="Calibri"/>
              </a:rPr>
              <a:t>daniel…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476865" y="8897625"/>
            <a:ext cx="4333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C0ongratu1ations!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$1139239230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94039" y="9706662"/>
            <a:ext cx="847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0" dirty="0">
                <a:solidFill>
                  <a:srgbClr val="FF968D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62871" y="8780840"/>
            <a:ext cx="4384040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Calibri"/>
                <a:cs typeface="Calibri"/>
              </a:rPr>
              <a:t>incredible!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I’ve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learned!</a:t>
            </a:r>
            <a:endParaRPr sz="1950">
              <a:latin typeface="Calibri"/>
              <a:cs typeface="Calibri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sz="2450" spc="165" dirty="0">
                <a:solidFill>
                  <a:srgbClr val="88FA4E"/>
                </a:solidFill>
                <a:latin typeface="Calibri"/>
                <a:cs typeface="Calibri"/>
              </a:rPr>
              <a:t>Not</a:t>
            </a:r>
            <a:r>
              <a:rPr sz="2450" spc="-15" dirty="0">
                <a:solidFill>
                  <a:srgbClr val="88FA4E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88FA4E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45070" y="4634446"/>
            <a:ext cx="5053965" cy="3437890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495934" marR="1476375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5" dirty="0">
                <a:solidFill>
                  <a:srgbClr val="FFFFFF"/>
                </a:solidFill>
                <a:latin typeface="Calibri"/>
                <a:cs typeface="Calibri"/>
              </a:rPr>
              <a:t>who’s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900" spc="204" dirty="0">
                <a:solidFill>
                  <a:srgbClr val="FFFFFF"/>
                </a:solidFill>
                <a:latin typeface="Calibri"/>
                <a:cs typeface="Calibri"/>
              </a:rPr>
              <a:t>biggest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big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80" dirty="0">
                <a:solidFill>
                  <a:srgbClr val="FFFFFF"/>
                </a:solidFill>
                <a:latin typeface="Calibri"/>
                <a:cs typeface="Calibri"/>
              </a:rPr>
              <a:t>dog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29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all?”</a:t>
            </a:r>
            <a:endParaRPr sz="2900">
              <a:latin typeface="Calibri"/>
              <a:cs typeface="Calibri"/>
            </a:endParaRPr>
          </a:p>
          <a:p>
            <a:pPr marR="980440" algn="ctr">
              <a:lnSpc>
                <a:spcPct val="100000"/>
              </a:lnSpc>
              <a:spcBef>
                <a:spcPts val="3425"/>
              </a:spcBef>
            </a:pPr>
            <a:r>
              <a:rPr sz="3450" spc="335" dirty="0">
                <a:solidFill>
                  <a:srgbClr val="FFFFFF"/>
                </a:solidFill>
                <a:latin typeface="Calibri"/>
                <a:cs typeface="Calibri"/>
              </a:rPr>
              <a:t>Speech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0" dirty="0">
                <a:solidFill>
                  <a:srgbClr val="FFFFFF"/>
                </a:solidFill>
                <a:latin typeface="Calibri"/>
                <a:cs typeface="Calibri"/>
              </a:rPr>
              <a:t>recognition</a:t>
            </a:r>
            <a:endParaRPr sz="3450">
              <a:latin typeface="Calibri"/>
              <a:cs typeface="Calibri"/>
            </a:endParaRPr>
          </a:p>
          <a:p>
            <a:pPr marL="1969135" marR="5080" indent="-1221740">
              <a:lnSpc>
                <a:spcPts val="3710"/>
              </a:lnSpc>
              <a:spcBef>
                <a:spcPts val="2380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Sequence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sequence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(seq2seq)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89188" y="9642402"/>
            <a:ext cx="463169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170" dirty="0">
                <a:solidFill>
                  <a:srgbClr val="FFFFFF"/>
                </a:solidFill>
                <a:latin typeface="Calibri"/>
                <a:cs typeface="Calibri"/>
              </a:rPr>
              <a:t>Classi&lt;cation/regression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1120000">
            <a:off x="2187649" y="153826"/>
            <a:ext cx="199158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10"/>
              </a:lnSpc>
            </a:pPr>
            <a:r>
              <a:rPr sz="4950" b="1" spc="-240" dirty="0">
                <a:solidFill>
                  <a:srgbClr val="FFFFFF"/>
                </a:solidFill>
                <a:latin typeface="Arial"/>
                <a:cs typeface="Arial"/>
              </a:rPr>
              <a:t>(some)</a:t>
            </a:r>
            <a:endParaRPr sz="4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74360" y="4140406"/>
            <a:ext cx="9955530" cy="3028315"/>
            <a:chOff x="5074360" y="4140406"/>
            <a:chExt cx="9955530" cy="3028315"/>
          </a:xfrm>
        </p:grpSpPr>
        <p:sp>
          <p:nvSpPr>
            <p:cNvPr id="3" name="object 3"/>
            <p:cNvSpPr/>
            <p:nvPr/>
          </p:nvSpPr>
          <p:spPr>
            <a:xfrm>
              <a:off x="5074360" y="4140406"/>
              <a:ext cx="9955530" cy="3028315"/>
            </a:xfrm>
            <a:custGeom>
              <a:avLst/>
              <a:gdLst/>
              <a:ahLst/>
              <a:cxnLst/>
              <a:rect l="l" t="t" r="r" b="b"/>
              <a:pathLst>
                <a:path w="9955530" h="3028315">
                  <a:moveTo>
                    <a:pt x="9461249" y="0"/>
                  </a:moveTo>
                  <a:lnTo>
                    <a:pt x="494128" y="0"/>
                  </a:lnTo>
                  <a:lnTo>
                    <a:pt x="426311" y="112"/>
                  </a:lnTo>
                  <a:lnTo>
                    <a:pt x="367357" y="897"/>
                  </a:lnTo>
                  <a:lnTo>
                    <a:pt x="316461" y="3027"/>
                  </a:lnTo>
                  <a:lnTo>
                    <a:pt x="272816" y="7176"/>
                  </a:lnTo>
                  <a:lnTo>
                    <a:pt x="204059" y="24220"/>
                  </a:lnTo>
                  <a:lnTo>
                    <a:pt x="156152" y="46595"/>
                  </a:lnTo>
                  <a:lnTo>
                    <a:pt x="113354" y="76627"/>
                  </a:lnTo>
                  <a:lnTo>
                    <a:pt x="76515" y="113466"/>
                  </a:lnTo>
                  <a:lnTo>
                    <a:pt x="46483" y="156264"/>
                  </a:lnTo>
                  <a:lnTo>
                    <a:pt x="24108" y="204171"/>
                  </a:lnTo>
                  <a:lnTo>
                    <a:pt x="7064" y="272928"/>
                  </a:lnTo>
                  <a:lnTo>
                    <a:pt x="2915" y="316573"/>
                  </a:lnTo>
                  <a:lnTo>
                    <a:pt x="784" y="367469"/>
                  </a:lnTo>
                  <a:lnTo>
                    <a:pt x="0" y="426423"/>
                  </a:lnTo>
                  <a:lnTo>
                    <a:pt x="0" y="2601318"/>
                  </a:lnTo>
                  <a:lnTo>
                    <a:pt x="784" y="2660272"/>
                  </a:lnTo>
                  <a:lnTo>
                    <a:pt x="2915" y="2711168"/>
                  </a:lnTo>
                  <a:lnTo>
                    <a:pt x="7064" y="2754813"/>
                  </a:lnTo>
                  <a:lnTo>
                    <a:pt x="24108" y="2823570"/>
                  </a:lnTo>
                  <a:lnTo>
                    <a:pt x="46483" y="2871477"/>
                  </a:lnTo>
                  <a:lnTo>
                    <a:pt x="76515" y="2914275"/>
                  </a:lnTo>
                  <a:lnTo>
                    <a:pt x="113354" y="2951115"/>
                  </a:lnTo>
                  <a:lnTo>
                    <a:pt x="156152" y="2981146"/>
                  </a:lnTo>
                  <a:lnTo>
                    <a:pt x="204059" y="3003522"/>
                  </a:lnTo>
                  <a:lnTo>
                    <a:pt x="272816" y="3020566"/>
                  </a:lnTo>
                  <a:lnTo>
                    <a:pt x="316461" y="3024714"/>
                  </a:lnTo>
                  <a:lnTo>
                    <a:pt x="367357" y="3026845"/>
                  </a:lnTo>
                  <a:lnTo>
                    <a:pt x="426311" y="3027630"/>
                  </a:lnTo>
                  <a:lnTo>
                    <a:pt x="494128" y="3027742"/>
                  </a:lnTo>
                  <a:lnTo>
                    <a:pt x="9461249" y="3027742"/>
                  </a:lnTo>
                  <a:lnTo>
                    <a:pt x="9529065" y="3027630"/>
                  </a:lnTo>
                  <a:lnTo>
                    <a:pt x="9588019" y="3026845"/>
                  </a:lnTo>
                  <a:lnTo>
                    <a:pt x="9638916" y="3024714"/>
                  </a:lnTo>
                  <a:lnTo>
                    <a:pt x="9682562" y="3020566"/>
                  </a:lnTo>
                  <a:lnTo>
                    <a:pt x="9751323" y="3003522"/>
                  </a:lnTo>
                  <a:lnTo>
                    <a:pt x="9799230" y="2981146"/>
                  </a:lnTo>
                  <a:lnTo>
                    <a:pt x="9842025" y="2951115"/>
                  </a:lnTo>
                  <a:lnTo>
                    <a:pt x="9878862" y="2914275"/>
                  </a:lnTo>
                  <a:lnTo>
                    <a:pt x="9908892" y="2871477"/>
                  </a:lnTo>
                  <a:lnTo>
                    <a:pt x="9931266" y="2823570"/>
                  </a:lnTo>
                  <a:lnTo>
                    <a:pt x="9948309" y="2754813"/>
                  </a:lnTo>
                  <a:lnTo>
                    <a:pt x="9952457" y="2711168"/>
                  </a:lnTo>
                  <a:lnTo>
                    <a:pt x="9954588" y="2660272"/>
                  </a:lnTo>
                  <a:lnTo>
                    <a:pt x="9955373" y="2601318"/>
                  </a:lnTo>
                  <a:lnTo>
                    <a:pt x="9955373" y="426423"/>
                  </a:lnTo>
                  <a:lnTo>
                    <a:pt x="9954588" y="367469"/>
                  </a:lnTo>
                  <a:lnTo>
                    <a:pt x="9952457" y="316573"/>
                  </a:lnTo>
                  <a:lnTo>
                    <a:pt x="9948309" y="272928"/>
                  </a:lnTo>
                  <a:lnTo>
                    <a:pt x="9931266" y="204171"/>
                  </a:lnTo>
                  <a:lnTo>
                    <a:pt x="9908892" y="156264"/>
                  </a:lnTo>
                  <a:lnTo>
                    <a:pt x="9878862" y="113466"/>
                  </a:lnTo>
                  <a:lnTo>
                    <a:pt x="9842025" y="76627"/>
                  </a:lnTo>
                  <a:lnTo>
                    <a:pt x="9799230" y="46595"/>
                  </a:lnTo>
                  <a:lnTo>
                    <a:pt x="9751323" y="24220"/>
                  </a:lnTo>
                  <a:lnTo>
                    <a:pt x="9682562" y="7176"/>
                  </a:lnTo>
                  <a:lnTo>
                    <a:pt x="9638916" y="3027"/>
                  </a:lnTo>
                  <a:lnTo>
                    <a:pt x="9588019" y="897"/>
                  </a:lnTo>
                  <a:lnTo>
                    <a:pt x="9529065" y="112"/>
                  </a:lnTo>
                  <a:lnTo>
                    <a:pt x="9461249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98336" y="4609941"/>
              <a:ext cx="9580040" cy="23648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3727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0" dirty="0"/>
              <a:t> </a:t>
            </a:r>
            <a:r>
              <a:rPr sz="9450" spc="355" dirty="0"/>
              <a:t>is</a:t>
            </a:r>
            <a:r>
              <a:rPr sz="9450" spc="-490" dirty="0"/>
              <a:t> </a:t>
            </a:r>
            <a:r>
              <a:rPr sz="9450" spc="605" dirty="0"/>
              <a:t>P</a:t>
            </a:r>
            <a:r>
              <a:rPr sz="9450" spc="520" dirty="0"/>
              <a:t>y</a:t>
            </a:r>
            <a:r>
              <a:rPr sz="9450" spc="-155" dirty="0"/>
              <a:t>T</a:t>
            </a:r>
            <a:r>
              <a:rPr sz="9450" spc="515" dirty="0"/>
              <a:t>o</a:t>
            </a:r>
            <a:r>
              <a:rPr sz="9450" spc="365" dirty="0"/>
              <a:t>r</a:t>
            </a:r>
            <a:r>
              <a:rPr sz="9450" spc="535" dirty="0"/>
              <a:t>c</a:t>
            </a:r>
            <a:r>
              <a:rPr sz="9450" spc="260" dirty="0"/>
              <a:t>h</a:t>
            </a:r>
            <a:r>
              <a:rPr sz="9450" spc="680" dirty="0"/>
              <a:t>?”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72559" y="3740353"/>
            <a:ext cx="3827849" cy="382784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97946" y="208031"/>
            <a:ext cx="93325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0" dirty="0"/>
              <a:t> </a:t>
            </a:r>
            <a:r>
              <a:rPr sz="9450" spc="370" dirty="0"/>
              <a:t>is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130674" y="2022694"/>
            <a:ext cx="17780000" cy="766699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449580" indent="-436880">
              <a:lnSpc>
                <a:spcPct val="100000"/>
              </a:lnSpc>
              <a:spcBef>
                <a:spcPts val="1825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19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20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85" dirty="0">
                <a:solidFill>
                  <a:srgbClr val="FFFFFF"/>
                </a:solidFill>
                <a:latin typeface="Calibri"/>
                <a:cs typeface="Calibri"/>
              </a:rPr>
              <a:t>framework*</a:t>
            </a:r>
            <a:endParaRPr sz="4300">
              <a:latin typeface="Calibri"/>
              <a:cs typeface="Calibri"/>
            </a:endParaRPr>
          </a:p>
          <a:p>
            <a:pPr marL="449580" marR="436880" indent="-437515">
              <a:lnSpc>
                <a:spcPts val="5050"/>
              </a:lnSpc>
              <a:spcBef>
                <a:spcPts val="3375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Write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65" dirty="0">
                <a:solidFill>
                  <a:srgbClr val="FFFFFF"/>
                </a:solidFill>
                <a:latin typeface="Calibri"/>
                <a:cs typeface="Calibri"/>
              </a:rPr>
              <a:t>fast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8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0" dirty="0">
                <a:solidFill>
                  <a:srgbClr val="FFFFFF"/>
                </a:solidFill>
                <a:latin typeface="Calibri"/>
                <a:cs typeface="Calibri"/>
              </a:rPr>
              <a:t>(able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60" dirty="0">
                <a:solidFill>
                  <a:srgbClr val="FFFFFF"/>
                </a:solidFill>
                <a:latin typeface="Calibri"/>
                <a:cs typeface="Calibri"/>
              </a:rPr>
              <a:t>run</a:t>
            </a:r>
            <a:r>
              <a:rPr sz="4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GPU/many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GPUs)</a:t>
            </a:r>
            <a:endParaRPr sz="4300">
              <a:latin typeface="Calibri"/>
              <a:cs typeface="Calibri"/>
            </a:endParaRPr>
          </a:p>
          <a:p>
            <a:pPr marL="449580" indent="-436880">
              <a:lnSpc>
                <a:spcPts val="5105"/>
              </a:lnSpc>
              <a:spcBef>
                <a:spcPts val="296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95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6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25" dirty="0">
                <a:solidFill>
                  <a:srgbClr val="FFFFFF"/>
                </a:solidFill>
                <a:latin typeface="Calibri"/>
                <a:cs typeface="Calibri"/>
              </a:rPr>
              <a:t>pre-</a:t>
            </a:r>
            <a:r>
              <a:rPr sz="4300" spc="170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5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9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15" dirty="0">
                <a:solidFill>
                  <a:srgbClr val="FFFFFF"/>
                </a:solidFill>
                <a:latin typeface="Calibri"/>
                <a:cs typeface="Calibri"/>
              </a:rPr>
              <a:t>(Torch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45" dirty="0">
                <a:solidFill>
                  <a:srgbClr val="FFFFFF"/>
                </a:solidFill>
                <a:latin typeface="Calibri"/>
                <a:cs typeface="Calibri"/>
              </a:rPr>
              <a:t>Hub/</a:t>
            </a:r>
            <a:endParaRPr sz="4300">
              <a:latin typeface="Calibri"/>
              <a:cs typeface="Calibri"/>
            </a:endParaRPr>
          </a:p>
          <a:p>
            <a:pPr marL="449580">
              <a:lnSpc>
                <a:spcPts val="5105"/>
              </a:lnSpc>
            </a:pPr>
            <a:r>
              <a:rPr sz="43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r>
              <a:rPr sz="4300" spc="-1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300">
              <a:latin typeface="Calibri"/>
              <a:cs typeface="Calibri"/>
            </a:endParaRPr>
          </a:p>
          <a:p>
            <a:pPr marL="449580" marR="1310005" indent="-437515">
              <a:lnSpc>
                <a:spcPts val="5050"/>
              </a:lnSpc>
              <a:spcBef>
                <a:spcPts val="337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250" dirty="0">
                <a:solidFill>
                  <a:srgbClr val="FFFFFF"/>
                </a:solidFill>
                <a:latin typeface="Calibri"/>
                <a:cs typeface="Calibri"/>
              </a:rPr>
              <a:t>Whole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50" dirty="0">
                <a:solidFill>
                  <a:srgbClr val="FFFFFF"/>
                </a:solidFill>
                <a:latin typeface="Calibri"/>
                <a:cs typeface="Calibri"/>
              </a:rPr>
              <a:t>stack: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preprocess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data,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0" dirty="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8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70" dirty="0">
                <a:solidFill>
                  <a:srgbClr val="FFFFFF"/>
                </a:solidFill>
                <a:latin typeface="Calibri"/>
                <a:cs typeface="Calibri"/>
              </a:rPr>
              <a:t>your </a:t>
            </a:r>
            <a:r>
              <a:rPr sz="4300" spc="204" dirty="0">
                <a:solidFill>
                  <a:srgbClr val="FFFFFF"/>
                </a:solidFill>
                <a:latin typeface="Calibri"/>
                <a:cs typeface="Calibri"/>
              </a:rPr>
              <a:t>application/cloud</a:t>
            </a:r>
            <a:endParaRPr sz="4300">
              <a:latin typeface="Calibri"/>
              <a:cs typeface="Calibri"/>
            </a:endParaRPr>
          </a:p>
          <a:p>
            <a:pPr marL="449580" marR="5080" indent="-437515">
              <a:lnSpc>
                <a:spcPts val="5050"/>
              </a:lnSpc>
              <a:spcBef>
                <a:spcPts val="3170"/>
              </a:spcBef>
              <a:buSzPct val="123255"/>
              <a:buChar char="•"/>
              <a:tabLst>
                <a:tab pos="449580" algn="l"/>
              </a:tabLst>
            </a:pPr>
            <a:r>
              <a:rPr sz="4300" spc="180" dirty="0">
                <a:solidFill>
                  <a:srgbClr val="FFFFFF"/>
                </a:solidFill>
                <a:latin typeface="Calibri"/>
                <a:cs typeface="Calibri"/>
              </a:rPr>
              <a:t>Originally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10" dirty="0">
                <a:solidFill>
                  <a:srgbClr val="FFFFFF"/>
                </a:solidFill>
                <a:latin typeface="Calibri"/>
                <a:cs typeface="Calibri"/>
              </a:rPr>
              <a:t>designed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65" dirty="0">
                <a:solidFill>
                  <a:srgbClr val="FFFFFF"/>
                </a:solidFill>
                <a:latin typeface="Calibri"/>
                <a:cs typeface="Calibri"/>
              </a:rPr>
              <a:t>in-</a:t>
            </a:r>
            <a:r>
              <a:rPr sz="4300" spc="229" dirty="0">
                <a:solidFill>
                  <a:srgbClr val="FFFFFF"/>
                </a:solidFill>
                <a:latin typeface="Calibri"/>
                <a:cs typeface="Calibri"/>
              </a:rPr>
              <a:t>house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75" dirty="0">
                <a:solidFill>
                  <a:srgbClr val="FFFFFF"/>
                </a:solidFill>
                <a:latin typeface="Calibri"/>
                <a:cs typeface="Calibri"/>
              </a:rPr>
              <a:t>Facebook/Meta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15" dirty="0">
                <a:solidFill>
                  <a:srgbClr val="FFFFFF"/>
                </a:solidFill>
                <a:latin typeface="Calibri"/>
                <a:cs typeface="Calibri"/>
              </a:rPr>
              <a:t>(now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open- </a:t>
            </a:r>
            <a:r>
              <a:rPr sz="4300" spc="265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8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5" dirty="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3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6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45" dirty="0">
                <a:solidFill>
                  <a:srgbClr val="FFFFFF"/>
                </a:solidFill>
                <a:latin typeface="Calibri"/>
                <a:cs typeface="Calibri"/>
              </a:rPr>
              <a:t>Tesla,</a:t>
            </a:r>
            <a:r>
              <a:rPr sz="4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185" dirty="0">
                <a:solidFill>
                  <a:srgbClr val="FFFFFF"/>
                </a:solidFill>
                <a:latin typeface="Calibri"/>
                <a:cs typeface="Calibri"/>
              </a:rPr>
              <a:t>Microsoft,</a:t>
            </a:r>
            <a:r>
              <a:rPr sz="4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300" spc="290" dirty="0">
                <a:solidFill>
                  <a:srgbClr val="FFFFFF"/>
                </a:solidFill>
                <a:latin typeface="Calibri"/>
                <a:cs typeface="Calibri"/>
              </a:rPr>
              <a:t>OpenAI)</a:t>
            </a:r>
            <a:endParaRPr sz="4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35976" y="0"/>
            <a:ext cx="2630249" cy="23028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5297" y="10667113"/>
            <a:ext cx="75679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*Source:</a:t>
            </a:r>
            <a:r>
              <a:rPr sz="245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paperswithcode.com/trends</a:t>
            </a:r>
            <a:r>
              <a:rPr sz="24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24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sz="9450" spc="725" dirty="0"/>
              <a:t>Why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grpSp>
        <p:nvGrpSpPr>
          <p:cNvPr id="3" name="object 3"/>
          <p:cNvGrpSpPr/>
          <p:nvPr/>
        </p:nvGrpSpPr>
        <p:grpSpPr>
          <a:xfrm>
            <a:off x="3339351" y="0"/>
            <a:ext cx="15227300" cy="10547350"/>
            <a:chOff x="3339351" y="0"/>
            <a:chExt cx="15227300" cy="10547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5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39351" y="1620281"/>
              <a:ext cx="13425392" cy="892646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88998" y="9907708"/>
            <a:ext cx="11713210" cy="13081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0"/>
              </a:spcBef>
            </a:pP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3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alibri"/>
                <a:cs typeface="Calibri"/>
              </a:rPr>
              <a:t>favourite</a:t>
            </a:r>
            <a:endParaRPr sz="3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0"/>
              </a:spcBef>
            </a:pP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2450" b="1" spc="-1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u="heavy" spc="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paperswithcode.com/trends</a:t>
            </a:r>
            <a:r>
              <a:rPr sz="24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February</a:t>
            </a:r>
            <a:r>
              <a:rPr sz="24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2022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068857" y="6007784"/>
            <a:ext cx="2692400" cy="1977389"/>
            <a:chOff x="12068857" y="6007784"/>
            <a:chExt cx="2692400" cy="1977389"/>
          </a:xfrm>
        </p:grpSpPr>
        <p:sp>
          <p:nvSpPr>
            <p:cNvPr id="8" name="object 8"/>
            <p:cNvSpPr/>
            <p:nvPr/>
          </p:nvSpPr>
          <p:spPr>
            <a:xfrm>
              <a:off x="12089799" y="6028726"/>
              <a:ext cx="1778635" cy="218440"/>
            </a:xfrm>
            <a:custGeom>
              <a:avLst/>
              <a:gdLst/>
              <a:ahLst/>
              <a:cxnLst/>
              <a:rect l="l" t="t" r="r" b="b"/>
              <a:pathLst>
                <a:path w="1778634" h="218439">
                  <a:moveTo>
                    <a:pt x="166882" y="0"/>
                  </a:moveTo>
                  <a:lnTo>
                    <a:pt x="1611289" y="0"/>
                  </a:lnTo>
                  <a:lnTo>
                    <a:pt x="1643517" y="102"/>
                  </a:lnTo>
                  <a:lnTo>
                    <a:pt x="1690151" y="2777"/>
                  </a:lnTo>
                  <a:lnTo>
                    <a:pt x="1727775" y="17170"/>
                  </a:lnTo>
                  <a:lnTo>
                    <a:pt x="1761000" y="50395"/>
                  </a:lnTo>
                  <a:lnTo>
                    <a:pt x="1776512" y="90211"/>
                  </a:lnTo>
                  <a:lnTo>
                    <a:pt x="1778170" y="109168"/>
                  </a:lnTo>
                  <a:lnTo>
                    <a:pt x="1777754" y="118692"/>
                  </a:lnTo>
                  <a:lnTo>
                    <a:pt x="1761000" y="167942"/>
                  </a:lnTo>
                  <a:lnTo>
                    <a:pt x="1727775" y="201167"/>
                  </a:lnTo>
                  <a:lnTo>
                    <a:pt x="1690151" y="215560"/>
                  </a:lnTo>
                  <a:lnTo>
                    <a:pt x="1643517" y="218234"/>
                  </a:lnTo>
                  <a:lnTo>
                    <a:pt x="1611289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66494" y="7549186"/>
              <a:ext cx="1395095" cy="436245"/>
            </a:xfrm>
            <a:custGeom>
              <a:avLst/>
              <a:gdLst/>
              <a:ahLst/>
              <a:cxnLst/>
              <a:rect l="l" t="t" r="r" b="b"/>
              <a:pathLst>
                <a:path w="1395094" h="436245">
                  <a:moveTo>
                    <a:pt x="72667" y="83"/>
                  </a:moveTo>
                  <a:lnTo>
                    <a:pt x="32092" y="3067"/>
                  </a:lnTo>
                  <a:lnTo>
                    <a:pt x="4663" y="34857"/>
                  </a:lnTo>
                  <a:lnTo>
                    <a:pt x="0" y="367278"/>
                  </a:lnTo>
                  <a:lnTo>
                    <a:pt x="259" y="378368"/>
                  </a:lnTo>
                  <a:lnTo>
                    <a:pt x="19745" y="415349"/>
                  </a:lnTo>
                  <a:lnTo>
                    <a:pt x="1335648" y="435787"/>
                  </a:lnTo>
                  <a:lnTo>
                    <a:pt x="1346739" y="435526"/>
                  </a:lnTo>
                  <a:lnTo>
                    <a:pt x="1383721" y="416038"/>
                  </a:lnTo>
                  <a:lnTo>
                    <a:pt x="1394573" y="68508"/>
                  </a:lnTo>
                  <a:lnTo>
                    <a:pt x="1394314" y="57418"/>
                  </a:lnTo>
                  <a:lnTo>
                    <a:pt x="1374827" y="20437"/>
                  </a:lnTo>
                  <a:lnTo>
                    <a:pt x="72667" y="83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3508" y="7614388"/>
              <a:ext cx="1342363" cy="3438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sz="9450" spc="725" dirty="0"/>
              <a:t>Why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2330" y="3467015"/>
            <a:ext cx="10979435" cy="43745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15916" y="7968035"/>
            <a:ext cx="487362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32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u="heavy" spc="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@fchollet</a:t>
            </a:r>
            <a:r>
              <a:rPr sz="32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35976" y="0"/>
            <a:ext cx="2630249" cy="2302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 rot="21120000">
            <a:off x="11629409" y="4195798"/>
            <a:ext cx="3123362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45"/>
              </a:lnSpc>
            </a:pPr>
            <a:r>
              <a:rPr sz="4100" b="1" spc="-190" dirty="0">
                <a:latin typeface="Century Gothic"/>
                <a:cs typeface="Century Gothic"/>
              </a:rPr>
              <a:t>and</a:t>
            </a:r>
            <a:r>
              <a:rPr sz="4100" b="1" spc="-275" dirty="0">
                <a:latin typeface="Century Gothic"/>
                <a:cs typeface="Century Gothic"/>
              </a:rPr>
              <a:t> </a:t>
            </a:r>
            <a:r>
              <a:rPr sz="4100" b="1" spc="55" dirty="0">
                <a:latin typeface="Century Gothic"/>
                <a:cs typeface="Century Gothic"/>
              </a:rPr>
              <a:t>PyTorch</a:t>
            </a:r>
            <a:endParaRPr sz="41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5860415">
              <a:lnSpc>
                <a:spcPct val="100000"/>
              </a:lnSpc>
              <a:spcBef>
                <a:spcPts val="130"/>
              </a:spcBef>
            </a:pPr>
            <a:r>
              <a:rPr sz="9450" spc="725" dirty="0"/>
              <a:t>Why</a:t>
            </a:r>
            <a:r>
              <a:rPr sz="9450" spc="-490" dirty="0"/>
              <a:t> </a:t>
            </a:r>
            <a:r>
              <a:rPr sz="9450" spc="665" dirty="0"/>
              <a:t>P</a:t>
            </a:r>
            <a:r>
              <a:rPr sz="9450" spc="580" dirty="0"/>
              <a:t>y</a:t>
            </a:r>
            <a:r>
              <a:rPr sz="9450" spc="-95" dirty="0"/>
              <a:t>T</a:t>
            </a:r>
            <a:r>
              <a:rPr sz="9450" spc="575" dirty="0"/>
              <a:t>o</a:t>
            </a:r>
            <a:r>
              <a:rPr sz="9450" spc="425" dirty="0"/>
              <a:t>r</a:t>
            </a:r>
            <a:r>
              <a:rPr sz="9450" spc="595" dirty="0"/>
              <a:t>c</a:t>
            </a:r>
            <a:r>
              <a:rPr sz="9450" spc="320" dirty="0"/>
              <a:t>h</a:t>
            </a:r>
            <a:r>
              <a:rPr sz="9450" spc="740" dirty="0"/>
              <a:t>?</a:t>
            </a:r>
            <a:endParaRPr sz="9450"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8790285" cy="11291570"/>
            <a:chOff x="0" y="0"/>
            <a:chExt cx="18790285" cy="112915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935976" y="0"/>
              <a:ext cx="2630249" cy="230285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76509" y="2054346"/>
              <a:ext cx="9566598" cy="628596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00395" y="2028170"/>
              <a:ext cx="5905579" cy="70678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3790" y="4509770"/>
              <a:ext cx="9566598" cy="67284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53265" y="8192381"/>
              <a:ext cx="7036518" cy="25859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4115" y="5571719"/>
              <a:ext cx="7468308" cy="571944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389446"/>
              <a:ext cx="8357121" cy="60163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5904" rIns="0" bIns="0" rtlCol="0">
            <a:spAutoFit/>
          </a:bodyPr>
          <a:lstStyle/>
          <a:p>
            <a:pPr marL="4255135">
              <a:lnSpc>
                <a:spcPct val="100000"/>
              </a:lnSpc>
              <a:spcBef>
                <a:spcPts val="130"/>
              </a:spcBef>
            </a:pPr>
            <a:r>
              <a:rPr sz="9450" spc="675" dirty="0"/>
              <a:t>What</a:t>
            </a:r>
            <a:r>
              <a:rPr sz="9450" spc="-495" dirty="0"/>
              <a:t> </a:t>
            </a:r>
            <a:r>
              <a:rPr sz="9450" spc="370" dirty="0"/>
              <a:t>is</a:t>
            </a:r>
            <a:r>
              <a:rPr sz="9450" spc="-490" dirty="0"/>
              <a:t> </a:t>
            </a:r>
            <a:r>
              <a:rPr sz="9450" spc="720" dirty="0"/>
              <a:t>a</a:t>
            </a:r>
            <a:r>
              <a:rPr sz="9450" spc="-490" dirty="0"/>
              <a:t> </a:t>
            </a:r>
            <a:r>
              <a:rPr sz="9450" spc="570" dirty="0"/>
              <a:t>GPU/TPU?</a:t>
            </a:r>
            <a:endParaRPr sz="94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8993" y="2114464"/>
            <a:ext cx="7186915" cy="40426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0800" y="7146952"/>
            <a:ext cx="8523300" cy="314126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73978" y="10526038"/>
            <a:ext cx="60369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GPU</a:t>
            </a:r>
            <a:r>
              <a:rPr sz="3300" b="1" spc="-3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(Graphics</a:t>
            </a:r>
            <a:r>
              <a:rPr sz="3300" b="1" spc="-3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Processing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Unit)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78861" y="3147029"/>
            <a:ext cx="8641648" cy="50144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124354" y="8434053"/>
            <a:ext cx="55511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310" dirty="0">
                <a:solidFill>
                  <a:srgbClr val="FFFFFF"/>
                </a:solidFill>
                <a:latin typeface="Century Gothic"/>
                <a:cs typeface="Century Gothic"/>
              </a:rPr>
              <a:t>TPU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(Tensor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Processing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Unit)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041019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5" dirty="0"/>
              <a:t> </a:t>
            </a:r>
            <a:r>
              <a:rPr sz="9450" spc="355" dirty="0"/>
              <a:t>is</a:t>
            </a:r>
            <a:r>
              <a:rPr sz="9450" spc="-490" dirty="0"/>
              <a:t> </a:t>
            </a:r>
            <a:r>
              <a:rPr sz="9450" spc="720" dirty="0"/>
              <a:t>a</a:t>
            </a:r>
            <a:r>
              <a:rPr sz="9450" spc="-490" dirty="0"/>
              <a:t> </a:t>
            </a:r>
            <a:r>
              <a:rPr sz="9450" spc="465" dirty="0"/>
              <a:t>tensor?”</a:t>
            </a:r>
            <a:endParaRPr sz="945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8125" y="1468336"/>
            <a:ext cx="11188065" cy="6600825"/>
            <a:chOff x="618125" y="1468336"/>
            <a:chExt cx="11188065" cy="6600825"/>
          </a:xfrm>
        </p:grpSpPr>
        <p:sp>
          <p:nvSpPr>
            <p:cNvPr id="4" name="object 4"/>
            <p:cNvSpPr/>
            <p:nvPr/>
          </p:nvSpPr>
          <p:spPr>
            <a:xfrm>
              <a:off x="4261437" y="4991720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7" y="0"/>
                  </a:moveTo>
                  <a:lnTo>
                    <a:pt x="330014" y="0"/>
                  </a:lnTo>
                  <a:lnTo>
                    <a:pt x="264342" y="252"/>
                  </a:lnTo>
                  <a:lnTo>
                    <a:pt x="211382" y="2021"/>
                  </a:lnTo>
                  <a:lnTo>
                    <a:pt x="169315" y="6822"/>
                  </a:lnTo>
                  <a:lnTo>
                    <a:pt x="96854" y="35668"/>
                  </a:lnTo>
                  <a:lnTo>
                    <a:pt x="62931" y="62931"/>
                  </a:lnTo>
                  <a:lnTo>
                    <a:pt x="35668" y="96854"/>
                  </a:lnTo>
                  <a:lnTo>
                    <a:pt x="16172" y="136329"/>
                  </a:lnTo>
                  <a:lnTo>
                    <a:pt x="2021" y="211382"/>
                  </a:lnTo>
                  <a:lnTo>
                    <a:pt x="252" y="264342"/>
                  </a:lnTo>
                  <a:lnTo>
                    <a:pt x="0" y="330014"/>
                  </a:lnTo>
                  <a:lnTo>
                    <a:pt x="0" y="1814725"/>
                  </a:lnTo>
                  <a:lnTo>
                    <a:pt x="252" y="1880396"/>
                  </a:lnTo>
                  <a:lnTo>
                    <a:pt x="2021" y="1933357"/>
                  </a:lnTo>
                  <a:lnTo>
                    <a:pt x="6822" y="1975423"/>
                  </a:lnTo>
                  <a:lnTo>
                    <a:pt x="35668" y="2047885"/>
                  </a:lnTo>
                  <a:lnTo>
                    <a:pt x="62931" y="2081808"/>
                  </a:lnTo>
                  <a:lnTo>
                    <a:pt x="96854" y="2109071"/>
                  </a:lnTo>
                  <a:lnTo>
                    <a:pt x="136328" y="2128567"/>
                  </a:lnTo>
                  <a:lnTo>
                    <a:pt x="211382" y="2142718"/>
                  </a:lnTo>
                  <a:lnTo>
                    <a:pt x="264342" y="2144487"/>
                  </a:lnTo>
                  <a:lnTo>
                    <a:pt x="330014" y="2144739"/>
                  </a:lnTo>
                  <a:lnTo>
                    <a:pt x="3049757" y="2144739"/>
                  </a:lnTo>
                  <a:lnTo>
                    <a:pt x="3115428" y="2144487"/>
                  </a:lnTo>
                  <a:lnTo>
                    <a:pt x="3168388" y="2142718"/>
                  </a:lnTo>
                  <a:lnTo>
                    <a:pt x="3210454" y="2137917"/>
                  </a:lnTo>
                  <a:lnTo>
                    <a:pt x="3282916" y="2109071"/>
                  </a:lnTo>
                  <a:lnTo>
                    <a:pt x="3316839" y="2081808"/>
                  </a:lnTo>
                  <a:lnTo>
                    <a:pt x="3344102" y="2047885"/>
                  </a:lnTo>
                  <a:lnTo>
                    <a:pt x="3363599" y="2008410"/>
                  </a:lnTo>
                  <a:lnTo>
                    <a:pt x="3377749" y="1933357"/>
                  </a:lnTo>
                  <a:lnTo>
                    <a:pt x="3379518" y="1880396"/>
                  </a:lnTo>
                  <a:lnTo>
                    <a:pt x="3379771" y="1814725"/>
                  </a:lnTo>
                  <a:lnTo>
                    <a:pt x="3379771" y="330014"/>
                  </a:lnTo>
                  <a:lnTo>
                    <a:pt x="3379518" y="264342"/>
                  </a:lnTo>
                  <a:lnTo>
                    <a:pt x="3377749" y="211382"/>
                  </a:lnTo>
                  <a:lnTo>
                    <a:pt x="3372948" y="169316"/>
                  </a:lnTo>
                  <a:lnTo>
                    <a:pt x="3344102" y="96854"/>
                  </a:lnTo>
                  <a:lnTo>
                    <a:pt x="3316839" y="62931"/>
                  </a:lnTo>
                  <a:lnTo>
                    <a:pt x="3282916" y="35668"/>
                  </a:lnTo>
                  <a:lnTo>
                    <a:pt x="3243441" y="16172"/>
                  </a:lnTo>
                  <a:lnTo>
                    <a:pt x="3168388" y="2021"/>
                  </a:lnTo>
                  <a:lnTo>
                    <a:pt x="3115428" y="252"/>
                  </a:lnTo>
                  <a:lnTo>
                    <a:pt x="304975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1468336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9" y="2415072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5" y="2938329"/>
              <a:ext cx="1364257" cy="13642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6979" y="4059488"/>
              <a:ext cx="4009203" cy="400920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1503" y="346504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355" dirty="0"/>
              <a:t>Neural</a:t>
            </a:r>
            <a:r>
              <a:rPr sz="9450" spc="-495" dirty="0"/>
              <a:t> </a:t>
            </a:r>
            <a:r>
              <a:rPr sz="9450" spc="580" dirty="0"/>
              <a:t>Networks</a:t>
            </a:r>
            <a:endParaRPr sz="9450"/>
          </a:p>
        </p:txBody>
      </p:sp>
      <p:sp>
        <p:nvSpPr>
          <p:cNvPr id="10" name="object 10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4358" y="4722311"/>
            <a:ext cx="3428365" cy="5937885"/>
            <a:chOff x="434358" y="4722311"/>
            <a:chExt cx="3428365" cy="5937885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4358" y="7231769"/>
              <a:ext cx="3428074" cy="34280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4358" y="4722311"/>
              <a:ext cx="3428074" cy="28225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Learns </a:t>
            </a:r>
            <a:r>
              <a:rPr sz="31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100">
              <a:latin typeface="Century Gothic"/>
              <a:cs typeface="Century Gothic"/>
            </a:endParaRPr>
          </a:p>
          <a:p>
            <a:pPr algn="ctr">
              <a:lnSpc>
                <a:spcPts val="3210"/>
              </a:lnSpc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(patterns/features/weights)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Representation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 rot="21060000">
            <a:off x="16636926" y="1659551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95"/>
              </a:lnSpc>
            </a:pP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(a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17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21060000">
            <a:off x="16442614" y="2014429"/>
            <a:ext cx="252282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5"/>
              </a:lnSpc>
            </a:pP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387575" y="2382041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587622" y="5686500"/>
            <a:ext cx="18218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3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80" dirty="0">
                <a:solidFill>
                  <a:srgbClr val="FFFFFF"/>
                </a:solidFill>
                <a:latin typeface="Calibri"/>
                <a:cs typeface="Calibri"/>
              </a:rPr>
              <a:t>spam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11629" y="7966892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120" dirty="0">
                <a:solidFill>
                  <a:srgbClr val="FFFFFF"/>
                </a:solidFill>
                <a:latin typeface="Calibri"/>
                <a:cs typeface="Calibri"/>
              </a:rPr>
              <a:t>“Hey</a:t>
            </a:r>
            <a:r>
              <a:rPr sz="2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Siri,</a:t>
            </a:r>
            <a:r>
              <a:rPr sz="2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80" dirty="0">
                <a:solidFill>
                  <a:srgbClr val="FFFFFF"/>
                </a:solidFill>
                <a:latin typeface="Calibri"/>
                <a:cs typeface="Calibri"/>
              </a:rPr>
              <a:t>what’s </a:t>
            </a:r>
            <a:r>
              <a:rPr sz="2900" spc="15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10" dirty="0">
                <a:solidFill>
                  <a:srgbClr val="FFFFFF"/>
                </a:solidFill>
                <a:latin typeface="Calibri"/>
                <a:cs typeface="Calibri"/>
              </a:rPr>
              <a:t>weather </a:t>
            </a:r>
            <a:r>
              <a:rPr sz="2900" spc="114" dirty="0">
                <a:solidFill>
                  <a:srgbClr val="FFFFFF"/>
                </a:solidFill>
                <a:latin typeface="Calibri"/>
                <a:cs typeface="Calibri"/>
              </a:rPr>
              <a:t>today?”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39306" y="3792571"/>
            <a:ext cx="1199515" cy="5147310"/>
            <a:chOff x="3539306" y="3792571"/>
            <a:chExt cx="1199515" cy="5147310"/>
          </a:xfrm>
        </p:grpSpPr>
        <p:sp>
          <p:nvSpPr>
            <p:cNvPr id="28" name="object 28"/>
            <p:cNvSpPr/>
            <p:nvPr/>
          </p:nvSpPr>
          <p:spPr>
            <a:xfrm>
              <a:off x="3549783" y="380304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32111" y="488537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44062" y="7306193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6"/>
                  </a:moveTo>
                  <a:lnTo>
                    <a:pt x="950887" y="9021"/>
                  </a:lnTo>
                  <a:lnTo>
                    <a:pt x="95620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51646" y="7228611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1" y="0"/>
                  </a:moveTo>
                  <a:lnTo>
                    <a:pt x="0" y="61090"/>
                  </a:lnTo>
                  <a:lnTo>
                    <a:pt x="86604" y="112119"/>
                  </a:lnTo>
                  <a:lnTo>
                    <a:pt x="943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99290" y="5974329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35" name="object 35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6638435" y="3513022"/>
            <a:ext cx="1012190" cy="1727835"/>
            <a:chOff x="16638435" y="3513022"/>
            <a:chExt cx="1012190" cy="1727835"/>
          </a:xfrm>
        </p:grpSpPr>
        <p:sp>
          <p:nvSpPr>
            <p:cNvPr id="38" name="object 38"/>
            <p:cNvSpPr/>
            <p:nvPr/>
          </p:nvSpPr>
          <p:spPr>
            <a:xfrm>
              <a:off x="16648906" y="3590807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9"/>
                  </a:moveTo>
                  <a:lnTo>
                    <a:pt x="950852" y="9044"/>
                  </a:lnTo>
                  <a:lnTo>
                    <a:pt x="95612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56334" y="3513022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070" y="0"/>
                  </a:moveTo>
                  <a:lnTo>
                    <a:pt x="0" y="61507"/>
                  </a:lnTo>
                  <a:lnTo>
                    <a:pt x="86835" y="112152"/>
                  </a:lnTo>
                  <a:lnTo>
                    <a:pt x="940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6544103" y="6701635"/>
            <a:ext cx="1199515" cy="1199515"/>
            <a:chOff x="16544103" y="6701635"/>
            <a:chExt cx="1199515" cy="1199515"/>
          </a:xfrm>
        </p:grpSpPr>
        <p:sp>
          <p:nvSpPr>
            <p:cNvPr id="41" name="object 41"/>
            <p:cNvSpPr/>
            <p:nvPr/>
          </p:nvSpPr>
          <p:spPr>
            <a:xfrm>
              <a:off x="16554574" y="671210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7" y="1117867"/>
                  </a:lnTo>
                  <a:lnTo>
                    <a:pt x="1125271" y="112527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636907" y="779443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 rot="21120000">
            <a:off x="9040256" y="7960960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270" dirty="0">
                <a:solidFill>
                  <a:srgbClr val="FFFFFF"/>
                </a:solidFill>
                <a:latin typeface="Arial"/>
                <a:cs typeface="Arial"/>
              </a:rPr>
              <a:t>(choose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 rot="21120000">
            <a:off x="8940812" y="8315755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neural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1133" dirty="0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 rot="21120000">
            <a:off x="10034773" y="8666251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 rot="60000">
            <a:off x="4242805" y="3219015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3675" b="1" spc="-262" baseline="2267" dirty="0">
                <a:solidFill>
                  <a:srgbClr val="FFFFFF"/>
                </a:solidFill>
                <a:latin typeface="Arial"/>
                <a:cs typeface="Arial"/>
              </a:rPr>
              <a:t>(before</a:t>
            </a:r>
            <a:r>
              <a:rPr sz="3675" b="1" spc="-7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 rot="60000">
            <a:off x="4271891" y="3576908"/>
            <a:ext cx="289682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3675" b="1" spc="-82" baseline="3401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2267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algorithm,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60000">
            <a:off x="4154466" y="3935242"/>
            <a:ext cx="311533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3675" b="1" spc="-330" baseline="2267" dirty="0">
                <a:solidFill>
                  <a:srgbClr val="FFFFFF"/>
                </a:solidFill>
                <a:latin typeface="Arial"/>
                <a:cs typeface="Arial"/>
              </a:rPr>
              <a:t>needs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2267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endParaRPr sz="245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 rot="60000">
            <a:off x="5006855" y="4290642"/>
            <a:ext cx="13935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85"/>
              </a:lnSpc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34"/>
              </a:lnSpc>
            </a:pPr>
            <a:r>
              <a:rPr sz="6650" b="1" spc="200" dirty="0">
                <a:solidFill>
                  <a:srgbClr val="61D836"/>
                </a:solidFill>
                <a:latin typeface="Century Gothic"/>
                <a:cs typeface="Century Gothic"/>
              </a:rPr>
              <a:t>These</a:t>
            </a:r>
            <a:r>
              <a:rPr sz="6650" b="1" spc="-480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6650" b="1" spc="-215" dirty="0">
                <a:solidFill>
                  <a:srgbClr val="61D836"/>
                </a:solidFill>
                <a:latin typeface="Century Gothic"/>
                <a:cs typeface="Century Gothic"/>
              </a:rPr>
              <a:t>are</a:t>
            </a:r>
            <a:r>
              <a:rPr sz="6650" b="1" spc="-475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6650" b="1" spc="175" dirty="0">
                <a:solidFill>
                  <a:srgbClr val="61D836"/>
                </a:solidFill>
                <a:latin typeface="Century Gothic"/>
                <a:cs typeface="Century Gothic"/>
              </a:rPr>
              <a:t>tensors!</a:t>
            </a:r>
            <a:endParaRPr sz="6650">
              <a:latin typeface="Century Gothic"/>
              <a:cs typeface="Century Gothic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52" name="object 52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55" name="object 55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3276" y="4096702"/>
            <a:ext cx="17503775" cy="30340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12700" marR="10160" algn="ctr">
              <a:lnSpc>
                <a:spcPts val="7520"/>
              </a:lnSpc>
              <a:spcBef>
                <a:spcPts val="1290"/>
              </a:spcBef>
            </a:pPr>
            <a:r>
              <a:rPr sz="7200" spc="27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1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26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60" dirty="0">
                <a:solidFill>
                  <a:srgbClr val="FFFFFF"/>
                </a:solidFill>
                <a:latin typeface="Calibri"/>
                <a:cs typeface="Calibri"/>
              </a:rPr>
              <a:t>turning</a:t>
            </a:r>
            <a:r>
              <a:rPr sz="7200" spc="-3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09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285" dirty="0">
                <a:solidFill>
                  <a:srgbClr val="FFFFFF"/>
                </a:solidFill>
                <a:latin typeface="Calibri"/>
                <a:cs typeface="Calibri"/>
              </a:rPr>
              <a:t>(data) </a:t>
            </a:r>
            <a:r>
              <a:rPr sz="7200" spc="28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34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365" dirty="0">
                <a:solidFill>
                  <a:srgbClr val="18E7CF"/>
                </a:solidFill>
                <a:latin typeface="Calibri"/>
                <a:cs typeface="Calibri"/>
              </a:rPr>
              <a:t>finding</a:t>
            </a:r>
            <a:r>
              <a:rPr sz="7200" spc="-370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7200" spc="405" dirty="0">
                <a:solidFill>
                  <a:srgbClr val="18E7CF"/>
                </a:solidFill>
                <a:latin typeface="Calibri"/>
                <a:cs typeface="Calibri"/>
              </a:rPr>
              <a:t>patterns</a:t>
            </a:r>
            <a:r>
              <a:rPr sz="7200" spc="-365" dirty="0">
                <a:solidFill>
                  <a:srgbClr val="18E7CF"/>
                </a:solidFill>
                <a:latin typeface="Calibri"/>
                <a:cs typeface="Calibri"/>
              </a:rPr>
              <a:t> </a:t>
            </a:r>
            <a:r>
              <a:rPr sz="7200" spc="17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72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7200" spc="434" dirty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sz="7200" spc="33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7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3768775" y="6186758"/>
            <a:ext cx="2212340" cy="2147570"/>
            <a:chOff x="13768775" y="6186758"/>
            <a:chExt cx="2212340" cy="2147570"/>
          </a:xfrm>
        </p:grpSpPr>
        <p:sp>
          <p:nvSpPr>
            <p:cNvPr id="4" name="object 4"/>
            <p:cNvSpPr/>
            <p:nvPr/>
          </p:nvSpPr>
          <p:spPr>
            <a:xfrm>
              <a:off x="13851567" y="6228850"/>
              <a:ext cx="2118995" cy="2094864"/>
            </a:xfrm>
            <a:custGeom>
              <a:avLst/>
              <a:gdLst/>
              <a:ahLst/>
              <a:cxnLst/>
              <a:rect l="l" t="t" r="r" b="b"/>
              <a:pathLst>
                <a:path w="2118994" h="2094865">
                  <a:moveTo>
                    <a:pt x="0" y="0"/>
                  </a:moveTo>
                  <a:lnTo>
                    <a:pt x="74177" y="32393"/>
                  </a:lnTo>
                  <a:lnTo>
                    <a:pt x="137724" y="60790"/>
                  </a:lnTo>
                  <a:lnTo>
                    <a:pt x="200269" y="89309"/>
                  </a:lnTo>
                  <a:lnTo>
                    <a:pt x="261809" y="117949"/>
                  </a:lnTo>
                  <a:lnTo>
                    <a:pt x="322347" y="146711"/>
                  </a:lnTo>
                  <a:lnTo>
                    <a:pt x="381881" y="175594"/>
                  </a:lnTo>
                  <a:lnTo>
                    <a:pt x="440413" y="204598"/>
                  </a:lnTo>
                  <a:lnTo>
                    <a:pt x="497940" y="233725"/>
                  </a:lnTo>
                  <a:lnTo>
                    <a:pt x="554465" y="262973"/>
                  </a:lnTo>
                  <a:lnTo>
                    <a:pt x="609986" y="292342"/>
                  </a:lnTo>
                  <a:lnTo>
                    <a:pt x="664505" y="321833"/>
                  </a:lnTo>
                  <a:lnTo>
                    <a:pt x="718020" y="351445"/>
                  </a:lnTo>
                  <a:lnTo>
                    <a:pt x="770531" y="381179"/>
                  </a:lnTo>
                  <a:lnTo>
                    <a:pt x="822040" y="411035"/>
                  </a:lnTo>
                  <a:lnTo>
                    <a:pt x="872545" y="441012"/>
                  </a:lnTo>
                  <a:lnTo>
                    <a:pt x="922047" y="471110"/>
                  </a:lnTo>
                  <a:lnTo>
                    <a:pt x="970546" y="501331"/>
                  </a:lnTo>
                  <a:lnTo>
                    <a:pt x="1018041" y="531672"/>
                  </a:lnTo>
                  <a:lnTo>
                    <a:pt x="1064534" y="562136"/>
                  </a:lnTo>
                  <a:lnTo>
                    <a:pt x="1110023" y="592720"/>
                  </a:lnTo>
                  <a:lnTo>
                    <a:pt x="1154508" y="623427"/>
                  </a:lnTo>
                  <a:lnTo>
                    <a:pt x="1197991" y="654255"/>
                  </a:lnTo>
                  <a:lnTo>
                    <a:pt x="1240470" y="685204"/>
                  </a:lnTo>
                  <a:lnTo>
                    <a:pt x="1281946" y="716275"/>
                  </a:lnTo>
                  <a:lnTo>
                    <a:pt x="1322419" y="747468"/>
                  </a:lnTo>
                  <a:lnTo>
                    <a:pt x="1361889" y="778782"/>
                  </a:lnTo>
                  <a:lnTo>
                    <a:pt x="1400355" y="810217"/>
                  </a:lnTo>
                  <a:lnTo>
                    <a:pt x="1437819" y="841774"/>
                  </a:lnTo>
                  <a:lnTo>
                    <a:pt x="1474279" y="873453"/>
                  </a:lnTo>
                  <a:lnTo>
                    <a:pt x="1509735" y="905253"/>
                  </a:lnTo>
                  <a:lnTo>
                    <a:pt x="1544189" y="937175"/>
                  </a:lnTo>
                  <a:lnTo>
                    <a:pt x="1577639" y="969219"/>
                  </a:lnTo>
                  <a:lnTo>
                    <a:pt x="1610086" y="1001383"/>
                  </a:lnTo>
                  <a:lnTo>
                    <a:pt x="1641530" y="1033670"/>
                  </a:lnTo>
                  <a:lnTo>
                    <a:pt x="1671971" y="1066078"/>
                  </a:lnTo>
                  <a:lnTo>
                    <a:pt x="1701408" y="1098607"/>
                  </a:lnTo>
                  <a:lnTo>
                    <a:pt x="1729842" y="1131259"/>
                  </a:lnTo>
                  <a:lnTo>
                    <a:pt x="1757273" y="1164031"/>
                  </a:lnTo>
                  <a:lnTo>
                    <a:pt x="1783701" y="1196925"/>
                  </a:lnTo>
                  <a:lnTo>
                    <a:pt x="1809125" y="1229941"/>
                  </a:lnTo>
                  <a:lnTo>
                    <a:pt x="1833547" y="1263078"/>
                  </a:lnTo>
                  <a:lnTo>
                    <a:pt x="1856965" y="1296337"/>
                  </a:lnTo>
                  <a:lnTo>
                    <a:pt x="1879380" y="1329718"/>
                  </a:lnTo>
                  <a:lnTo>
                    <a:pt x="1900791" y="1363220"/>
                  </a:lnTo>
                  <a:lnTo>
                    <a:pt x="1921200" y="1396843"/>
                  </a:lnTo>
                  <a:lnTo>
                    <a:pt x="1940605" y="1430588"/>
                  </a:lnTo>
                  <a:lnTo>
                    <a:pt x="1959007" y="1464455"/>
                  </a:lnTo>
                  <a:lnTo>
                    <a:pt x="1976406" y="1498443"/>
                  </a:lnTo>
                  <a:lnTo>
                    <a:pt x="2008193" y="1566784"/>
                  </a:lnTo>
                  <a:lnTo>
                    <a:pt x="2035968" y="1635611"/>
                  </a:lnTo>
                  <a:lnTo>
                    <a:pt x="2059731" y="1704925"/>
                  </a:lnTo>
                  <a:lnTo>
                    <a:pt x="2079480" y="1774724"/>
                  </a:lnTo>
                  <a:lnTo>
                    <a:pt x="2095216" y="1845010"/>
                  </a:lnTo>
                  <a:lnTo>
                    <a:pt x="2106940" y="1915782"/>
                  </a:lnTo>
                  <a:lnTo>
                    <a:pt x="2114651" y="1987041"/>
                  </a:lnTo>
                  <a:lnTo>
                    <a:pt x="2118349" y="2058785"/>
                  </a:lnTo>
                  <a:lnTo>
                    <a:pt x="2118693" y="20948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768775" y="6186758"/>
              <a:ext cx="112395" cy="92710"/>
            </a:xfrm>
            <a:custGeom>
              <a:avLst/>
              <a:gdLst/>
              <a:ahLst/>
              <a:cxnLst/>
              <a:rect l="l" t="t" r="r" b="b"/>
              <a:pathLst>
                <a:path w="112394" h="92710">
                  <a:moveTo>
                    <a:pt x="112185" y="0"/>
                  </a:moveTo>
                  <a:lnTo>
                    <a:pt x="0" y="6675"/>
                  </a:lnTo>
                  <a:lnTo>
                    <a:pt x="72647" y="92420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224332" y="8259901"/>
            <a:ext cx="6630670" cy="224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159510">
              <a:lnSpc>
                <a:spcPct val="114500"/>
              </a:lnSpc>
              <a:spcBef>
                <a:spcPts val="95"/>
              </a:spcBef>
            </a:pP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does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part.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How?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675"/>
              </a:spcBef>
            </a:pPr>
            <a:r>
              <a:rPr sz="3200" spc="35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math.</a:t>
            </a:r>
            <a:endParaRPr sz="3200">
              <a:latin typeface="Calibri"/>
              <a:cs typeface="Calibri"/>
            </a:endParaRPr>
          </a:p>
          <a:p>
            <a:pPr marL="23495">
              <a:lnSpc>
                <a:spcPct val="100000"/>
              </a:lnSpc>
              <a:spcBef>
                <a:spcPts val="315"/>
              </a:spcBef>
            </a:pPr>
            <a:r>
              <a:rPr sz="3200" spc="114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4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7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Calibri"/>
                <a:cs typeface="Calibri"/>
              </a:rPr>
              <a:t>writing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49" y="4836724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16" y="0"/>
                </a:moveTo>
                <a:lnTo>
                  <a:pt x="311508" y="0"/>
                </a:lnTo>
                <a:lnTo>
                  <a:pt x="249520" y="238"/>
                </a:lnTo>
                <a:lnTo>
                  <a:pt x="199530" y="1908"/>
                </a:lnTo>
                <a:lnTo>
                  <a:pt x="159823" y="6439"/>
                </a:lnTo>
                <a:lnTo>
                  <a:pt x="91425" y="33667"/>
                </a:lnTo>
                <a:lnTo>
                  <a:pt x="59403" y="59401"/>
                </a:lnTo>
                <a:lnTo>
                  <a:pt x="33668" y="91422"/>
                </a:lnTo>
                <a:lnTo>
                  <a:pt x="15266" y="128682"/>
                </a:lnTo>
                <a:lnTo>
                  <a:pt x="1908" y="199527"/>
                </a:lnTo>
                <a:lnTo>
                  <a:pt x="238" y="249517"/>
                </a:lnTo>
                <a:lnTo>
                  <a:pt x="0" y="311505"/>
                </a:lnTo>
                <a:lnTo>
                  <a:pt x="0" y="1963703"/>
                </a:lnTo>
                <a:lnTo>
                  <a:pt x="238" y="2025691"/>
                </a:lnTo>
                <a:lnTo>
                  <a:pt x="1908" y="2075681"/>
                </a:lnTo>
                <a:lnTo>
                  <a:pt x="6440" y="2115388"/>
                </a:lnTo>
                <a:lnTo>
                  <a:pt x="33668" y="2183787"/>
                </a:lnTo>
                <a:lnTo>
                  <a:pt x="59403" y="2215807"/>
                </a:lnTo>
                <a:lnTo>
                  <a:pt x="91425" y="2241541"/>
                </a:lnTo>
                <a:lnTo>
                  <a:pt x="128687" y="2259944"/>
                </a:lnTo>
                <a:lnTo>
                  <a:pt x="199530" y="2273301"/>
                </a:lnTo>
                <a:lnTo>
                  <a:pt x="249520" y="2274970"/>
                </a:lnTo>
                <a:lnTo>
                  <a:pt x="311508" y="2275209"/>
                </a:lnTo>
                <a:lnTo>
                  <a:pt x="4561316" y="2275209"/>
                </a:lnTo>
                <a:lnTo>
                  <a:pt x="4623304" y="2274970"/>
                </a:lnTo>
                <a:lnTo>
                  <a:pt x="4673294" y="2273301"/>
                </a:lnTo>
                <a:lnTo>
                  <a:pt x="4713001" y="2268769"/>
                </a:lnTo>
                <a:lnTo>
                  <a:pt x="4781399" y="2241541"/>
                </a:lnTo>
                <a:lnTo>
                  <a:pt x="4813421" y="2215807"/>
                </a:lnTo>
                <a:lnTo>
                  <a:pt x="4839156" y="2183787"/>
                </a:lnTo>
                <a:lnTo>
                  <a:pt x="4857558" y="2146526"/>
                </a:lnTo>
                <a:lnTo>
                  <a:pt x="4870917" y="2075681"/>
                </a:lnTo>
                <a:lnTo>
                  <a:pt x="4872586" y="2025691"/>
                </a:lnTo>
                <a:lnTo>
                  <a:pt x="4872825" y="1963703"/>
                </a:lnTo>
                <a:lnTo>
                  <a:pt x="4872825" y="311505"/>
                </a:lnTo>
                <a:lnTo>
                  <a:pt x="4872586" y="249517"/>
                </a:lnTo>
                <a:lnTo>
                  <a:pt x="4870917" y="199527"/>
                </a:lnTo>
                <a:lnTo>
                  <a:pt x="4866384" y="159820"/>
                </a:lnTo>
                <a:lnTo>
                  <a:pt x="4839156" y="91422"/>
                </a:lnTo>
                <a:lnTo>
                  <a:pt x="4813421" y="59401"/>
                </a:lnTo>
                <a:lnTo>
                  <a:pt x="4781399" y="33667"/>
                </a:lnTo>
                <a:lnTo>
                  <a:pt x="4744138" y="15264"/>
                </a:lnTo>
                <a:lnTo>
                  <a:pt x="4673294" y="1908"/>
                </a:lnTo>
                <a:lnTo>
                  <a:pt x="4623304" y="238"/>
                </a:lnTo>
                <a:lnTo>
                  <a:pt x="4561316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1437" y="4991720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7" y="0"/>
                </a:moveTo>
                <a:lnTo>
                  <a:pt x="330014" y="0"/>
                </a:lnTo>
                <a:lnTo>
                  <a:pt x="264342" y="252"/>
                </a:lnTo>
                <a:lnTo>
                  <a:pt x="211382" y="2021"/>
                </a:lnTo>
                <a:lnTo>
                  <a:pt x="169315" y="6822"/>
                </a:lnTo>
                <a:lnTo>
                  <a:pt x="96854" y="35668"/>
                </a:lnTo>
                <a:lnTo>
                  <a:pt x="62931" y="62931"/>
                </a:lnTo>
                <a:lnTo>
                  <a:pt x="35668" y="96854"/>
                </a:lnTo>
                <a:lnTo>
                  <a:pt x="16172" y="136329"/>
                </a:lnTo>
                <a:lnTo>
                  <a:pt x="2021" y="211382"/>
                </a:lnTo>
                <a:lnTo>
                  <a:pt x="252" y="264342"/>
                </a:lnTo>
                <a:lnTo>
                  <a:pt x="0" y="330014"/>
                </a:lnTo>
                <a:lnTo>
                  <a:pt x="0" y="1814725"/>
                </a:lnTo>
                <a:lnTo>
                  <a:pt x="252" y="1880396"/>
                </a:lnTo>
                <a:lnTo>
                  <a:pt x="2021" y="1933357"/>
                </a:lnTo>
                <a:lnTo>
                  <a:pt x="6822" y="1975423"/>
                </a:lnTo>
                <a:lnTo>
                  <a:pt x="35668" y="2047885"/>
                </a:lnTo>
                <a:lnTo>
                  <a:pt x="62931" y="2081808"/>
                </a:lnTo>
                <a:lnTo>
                  <a:pt x="96854" y="2109071"/>
                </a:lnTo>
                <a:lnTo>
                  <a:pt x="136328" y="2128567"/>
                </a:lnTo>
                <a:lnTo>
                  <a:pt x="211382" y="2142718"/>
                </a:lnTo>
                <a:lnTo>
                  <a:pt x="264342" y="2144487"/>
                </a:lnTo>
                <a:lnTo>
                  <a:pt x="330014" y="2144739"/>
                </a:lnTo>
                <a:lnTo>
                  <a:pt x="3049757" y="2144739"/>
                </a:lnTo>
                <a:lnTo>
                  <a:pt x="3115428" y="2144487"/>
                </a:lnTo>
                <a:lnTo>
                  <a:pt x="3168388" y="2142718"/>
                </a:lnTo>
                <a:lnTo>
                  <a:pt x="3210454" y="2137917"/>
                </a:lnTo>
                <a:lnTo>
                  <a:pt x="3282916" y="2109071"/>
                </a:lnTo>
                <a:lnTo>
                  <a:pt x="3316839" y="2081808"/>
                </a:lnTo>
                <a:lnTo>
                  <a:pt x="3344102" y="2047885"/>
                </a:lnTo>
                <a:lnTo>
                  <a:pt x="3363599" y="2008410"/>
                </a:lnTo>
                <a:lnTo>
                  <a:pt x="3377749" y="1933357"/>
                </a:lnTo>
                <a:lnTo>
                  <a:pt x="3379518" y="1880396"/>
                </a:lnTo>
                <a:lnTo>
                  <a:pt x="3379771" y="1814725"/>
                </a:lnTo>
                <a:lnTo>
                  <a:pt x="3379771" y="330014"/>
                </a:lnTo>
                <a:lnTo>
                  <a:pt x="3379518" y="264342"/>
                </a:lnTo>
                <a:lnTo>
                  <a:pt x="3377749" y="211382"/>
                </a:lnTo>
                <a:lnTo>
                  <a:pt x="3372948" y="169316"/>
                </a:lnTo>
                <a:lnTo>
                  <a:pt x="3344102" y="96854"/>
                </a:lnTo>
                <a:lnTo>
                  <a:pt x="3316839" y="62931"/>
                </a:lnTo>
                <a:lnTo>
                  <a:pt x="3282916" y="35668"/>
                </a:lnTo>
                <a:lnTo>
                  <a:pt x="3243441" y="16172"/>
                </a:lnTo>
                <a:lnTo>
                  <a:pt x="3168388" y="2021"/>
                </a:lnTo>
                <a:lnTo>
                  <a:pt x="3115428" y="252"/>
                </a:lnTo>
                <a:lnTo>
                  <a:pt x="304975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Learns </a:t>
            </a:r>
            <a:r>
              <a:rPr sz="31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100">
              <a:latin typeface="Century Gothic"/>
              <a:cs typeface="Century Gothic"/>
            </a:endParaRPr>
          </a:p>
          <a:p>
            <a:pPr algn="ctr">
              <a:lnSpc>
                <a:spcPts val="3210"/>
              </a:lnSpc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(patterns/features/weights)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Representation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899290" y="5924069"/>
            <a:ext cx="454025" cy="100965"/>
            <a:chOff x="3899290" y="5924069"/>
            <a:chExt cx="454025" cy="100965"/>
          </a:xfrm>
        </p:grpSpPr>
        <p:sp>
          <p:nvSpPr>
            <p:cNvPr id="20" name="object 20"/>
            <p:cNvSpPr/>
            <p:nvPr/>
          </p:nvSpPr>
          <p:spPr>
            <a:xfrm>
              <a:off x="3899290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252533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 rot="540000">
            <a:off x="8584454" y="3088025"/>
            <a:ext cx="7450651" cy="844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534"/>
              </a:lnSpc>
            </a:pPr>
            <a:r>
              <a:rPr sz="6650" b="1" spc="200" dirty="0">
                <a:solidFill>
                  <a:srgbClr val="61D836"/>
                </a:solidFill>
                <a:latin typeface="Century Gothic"/>
                <a:cs typeface="Century Gothic"/>
              </a:rPr>
              <a:t>These</a:t>
            </a:r>
            <a:r>
              <a:rPr sz="6650" b="1" spc="-480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6650" b="1" spc="-215" dirty="0">
                <a:solidFill>
                  <a:srgbClr val="61D836"/>
                </a:solidFill>
                <a:latin typeface="Century Gothic"/>
                <a:cs typeface="Century Gothic"/>
              </a:rPr>
              <a:t>are</a:t>
            </a:r>
            <a:r>
              <a:rPr sz="6650" b="1" spc="-475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6650" b="1" spc="175" dirty="0">
                <a:solidFill>
                  <a:srgbClr val="61D836"/>
                </a:solidFill>
                <a:latin typeface="Century Gothic"/>
                <a:cs typeface="Century Gothic"/>
              </a:rPr>
              <a:t>tensors!</a:t>
            </a:r>
            <a:endParaRPr sz="6650">
              <a:latin typeface="Century Gothic"/>
              <a:cs typeface="Century Gothic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358190" y="4092761"/>
            <a:ext cx="599440" cy="599440"/>
            <a:chOff x="13358190" y="4092761"/>
            <a:chExt cx="599440" cy="599440"/>
          </a:xfrm>
        </p:grpSpPr>
        <p:sp>
          <p:nvSpPr>
            <p:cNvPr id="27" name="object 27"/>
            <p:cNvSpPr/>
            <p:nvPr/>
          </p:nvSpPr>
          <p:spPr>
            <a:xfrm>
              <a:off x="13368661" y="4103232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500" y="517500"/>
                  </a:lnTo>
                  <a:lnTo>
                    <a:pt x="524904" y="52490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50626" y="458519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7183277" y="3606832"/>
            <a:ext cx="4961255" cy="2413635"/>
            <a:chOff x="7183277" y="3606832"/>
            <a:chExt cx="4961255" cy="2413635"/>
          </a:xfrm>
        </p:grpSpPr>
        <p:sp>
          <p:nvSpPr>
            <p:cNvPr id="30" name="object 30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6" y="0"/>
                  </a:moveTo>
                  <a:lnTo>
                    <a:pt x="9336" y="1309437"/>
                  </a:lnTo>
                  <a:lnTo>
                    <a:pt x="0" y="131417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183277" y="4881926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5" y="0"/>
                  </a:moveTo>
                  <a:lnTo>
                    <a:pt x="0" y="90321"/>
                  </a:lnTo>
                  <a:lnTo>
                    <a:pt x="112382" y="89628"/>
                  </a:lnTo>
                  <a:lnTo>
                    <a:pt x="668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17930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475"/>
              </a:spcBef>
            </a:pPr>
            <a:r>
              <a:rPr sz="9450" spc="545" dirty="0"/>
              <a:t>“What</a:t>
            </a:r>
            <a:r>
              <a:rPr sz="9450" spc="-500" dirty="0"/>
              <a:t> </a:t>
            </a:r>
            <a:r>
              <a:rPr sz="9450" spc="450" dirty="0"/>
              <a:t>are</a:t>
            </a:r>
            <a:r>
              <a:rPr sz="9450" spc="-495" dirty="0"/>
              <a:t> </a:t>
            </a:r>
            <a:r>
              <a:rPr sz="9450" spc="730" dirty="0"/>
              <a:t>we</a:t>
            </a:r>
            <a:r>
              <a:rPr sz="9450" spc="-495" dirty="0"/>
              <a:t> </a:t>
            </a:r>
            <a:r>
              <a:rPr sz="9450" spc="730" dirty="0"/>
              <a:t>going</a:t>
            </a:r>
            <a:r>
              <a:rPr sz="9450" spc="-495" dirty="0"/>
              <a:t> </a:t>
            </a:r>
            <a:r>
              <a:rPr sz="9450" spc="655" dirty="0"/>
              <a:t>to </a:t>
            </a:r>
            <a:r>
              <a:rPr sz="9450" spc="509" dirty="0"/>
              <a:t>cover?”</a:t>
            </a:r>
            <a:endParaRPr sz="94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3583" y="1041834"/>
            <a:ext cx="7036933" cy="922488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540002" y="10284312"/>
            <a:ext cx="5250180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3200" b="1" spc="-1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u="heavy" spc="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@elonmusk</a:t>
            </a:r>
            <a:r>
              <a:rPr sz="32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320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517" y="2209563"/>
            <a:ext cx="13286105" cy="677545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71475" indent="-333375">
              <a:lnSpc>
                <a:spcPct val="100000"/>
              </a:lnSpc>
              <a:spcBef>
                <a:spcPts val="720"/>
              </a:spcBef>
              <a:buSzPct val="145454"/>
              <a:buChar char="•"/>
              <a:tabLst>
                <a:tab pos="371475" algn="l"/>
              </a:tabLst>
            </a:pPr>
            <a:r>
              <a:rPr sz="2750" spc="150" dirty="0">
                <a:solidFill>
                  <a:srgbClr val="FFFFFF"/>
                </a:solidFill>
                <a:latin typeface="Calibri"/>
                <a:cs typeface="Calibri"/>
              </a:rPr>
              <a:t>Now: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basics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FFFFFF"/>
                </a:solidFill>
                <a:latin typeface="Calibri"/>
                <a:cs typeface="Calibri"/>
              </a:rPr>
              <a:t>fundamentals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75" dirty="0">
                <a:solidFill>
                  <a:srgbClr val="FFFFFF"/>
                </a:solidFill>
                <a:latin typeface="Calibri"/>
                <a:cs typeface="Calibri"/>
              </a:rPr>
              <a:t>(dealing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tensors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0" dirty="0">
                <a:solidFill>
                  <a:srgbClr val="FFFFFF"/>
                </a:solidFill>
                <a:latin typeface="Calibri"/>
                <a:cs typeface="Calibri"/>
              </a:rPr>
              <a:t>tensor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75" dirty="0">
                <a:solidFill>
                  <a:srgbClr val="FFFFFF"/>
                </a:solidFill>
                <a:latin typeface="Calibri"/>
                <a:cs typeface="Calibri"/>
              </a:rPr>
              <a:t>operations)</a:t>
            </a:r>
            <a:endParaRPr sz="2750">
              <a:latin typeface="Calibri"/>
              <a:cs typeface="Calibri"/>
            </a:endParaRPr>
          </a:p>
          <a:p>
            <a:pPr marL="371475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371475" algn="l"/>
              </a:tabLst>
            </a:pPr>
            <a:r>
              <a:rPr sz="2750" spc="155" dirty="0">
                <a:solidFill>
                  <a:srgbClr val="FFFFFF"/>
                </a:solidFill>
                <a:latin typeface="Calibri"/>
                <a:cs typeface="Calibri"/>
              </a:rPr>
              <a:t>Later: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215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Calibri"/>
                <a:cs typeface="Calibri"/>
              </a:rPr>
              <a:t>(getting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3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5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90" dirty="0">
                <a:solidFill>
                  <a:srgbClr val="FFFFFF"/>
                </a:solidFill>
                <a:latin typeface="Calibri"/>
                <a:cs typeface="Calibri"/>
              </a:rPr>
              <a:t>tensors)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165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pretrained</a:t>
            </a:r>
            <a:r>
              <a:rPr sz="27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7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200" dirty="0">
                <a:solidFill>
                  <a:srgbClr val="FFFFFF"/>
                </a:solidFill>
                <a:latin typeface="Calibri"/>
                <a:cs typeface="Calibri"/>
              </a:rPr>
              <a:t>Fitting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65" dirty="0">
                <a:solidFill>
                  <a:srgbClr val="FFFFFF"/>
                </a:solidFill>
                <a:latin typeface="Calibri"/>
                <a:cs typeface="Calibri"/>
              </a:rPr>
              <a:t>(learning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patterns)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190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90" dirty="0">
                <a:solidFill>
                  <a:srgbClr val="FFFFFF"/>
                </a:solidFill>
                <a:latin typeface="Calibri"/>
                <a:cs typeface="Calibri"/>
              </a:rPr>
              <a:t>(using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5" dirty="0">
                <a:solidFill>
                  <a:srgbClr val="FFFFFF"/>
                </a:solidFill>
                <a:latin typeface="Calibri"/>
                <a:cs typeface="Calibri"/>
              </a:rPr>
              <a:t>patterns)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180" dirty="0">
                <a:solidFill>
                  <a:srgbClr val="FFFFFF"/>
                </a:solidFill>
                <a:latin typeface="Calibri"/>
                <a:cs typeface="Calibri"/>
              </a:rPr>
              <a:t>Evaluating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7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0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95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27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2750">
              <a:latin typeface="Calibri"/>
              <a:cs typeface="Calibri"/>
            </a:endParaRPr>
          </a:p>
          <a:p>
            <a:pPr marL="737870" lvl="1" indent="-333375">
              <a:lnSpc>
                <a:spcPct val="100000"/>
              </a:lnSpc>
              <a:spcBef>
                <a:spcPts val="2145"/>
              </a:spcBef>
              <a:buSzPct val="145454"/>
              <a:buChar char="•"/>
              <a:tabLst>
                <a:tab pos="737870" algn="l"/>
              </a:tabLst>
            </a:pPr>
            <a:r>
              <a:rPr sz="2750" spc="22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180" dirty="0">
                <a:solidFill>
                  <a:srgbClr val="FFFFFF"/>
                </a:solidFill>
                <a:latin typeface="Calibri"/>
                <a:cs typeface="Calibri"/>
              </a:rPr>
              <a:t>trained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29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54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4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27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65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27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50" spc="2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74040" y="9837412"/>
            <a:ext cx="156146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405256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405256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363454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7" name="object 7"/>
          <p:cNvSpPr txBox="1"/>
          <p:nvPr/>
        </p:nvSpPr>
        <p:spPr>
          <a:xfrm rot="21540000">
            <a:off x="12963182" y="1671837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5027909" y="9392333"/>
            <a:ext cx="450360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2267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3401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566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3675" b="1" spc="-112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6802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104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90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12" baseline="90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65" baseline="9070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3675" baseline="907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21820" y="237804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835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280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64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5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835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350" spc="459" dirty="0">
                <a:solidFill>
                  <a:srgbClr val="FFFFFF"/>
                </a:solidFill>
                <a:latin typeface="Calibri"/>
                <a:cs typeface="Calibri"/>
              </a:rPr>
              <a:t>cover</a:t>
            </a:r>
            <a:endParaRPr sz="83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86471" y="3434450"/>
            <a:ext cx="19084925" cy="6629400"/>
            <a:chOff x="586471" y="3434450"/>
            <a:chExt cx="19084925" cy="6629400"/>
          </a:xfrm>
        </p:grpSpPr>
        <p:sp>
          <p:nvSpPr>
            <p:cNvPr id="4" name="object 4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447249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3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3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2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6" y="6601072"/>
                  </a:lnTo>
                  <a:lnTo>
                    <a:pt x="839302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3" y="6619823"/>
                  </a:lnTo>
                  <a:lnTo>
                    <a:pt x="1023110" y="6622594"/>
                  </a:lnTo>
                  <a:lnTo>
                    <a:pt x="1075257" y="6624753"/>
                  </a:lnTo>
                  <a:lnTo>
                    <a:pt x="1130067" y="6626375"/>
                  </a:lnTo>
                  <a:lnTo>
                    <a:pt x="1248037" y="6628316"/>
                  </a:lnTo>
                  <a:lnTo>
                    <a:pt x="1311382" y="6628789"/>
                  </a:lnTo>
                  <a:lnTo>
                    <a:pt x="1377755" y="6629032"/>
                  </a:lnTo>
                  <a:lnTo>
                    <a:pt x="1447249" y="6629121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897155" y="6627537"/>
                  </a:lnTo>
                  <a:lnTo>
                    <a:pt x="18009527" y="6624753"/>
                  </a:lnTo>
                  <a:lnTo>
                    <a:pt x="18061674" y="6622594"/>
                  </a:lnTo>
                  <a:lnTo>
                    <a:pt x="18111252" y="6619823"/>
                  </a:lnTo>
                  <a:lnTo>
                    <a:pt x="18158351" y="6616361"/>
                  </a:lnTo>
                  <a:lnTo>
                    <a:pt x="18203064" y="6612133"/>
                  </a:lnTo>
                  <a:lnTo>
                    <a:pt x="18245483" y="6607063"/>
                  </a:lnTo>
                  <a:lnTo>
                    <a:pt x="18285698" y="6601072"/>
                  </a:lnTo>
                  <a:lnTo>
                    <a:pt x="18323803" y="6594086"/>
                  </a:lnTo>
                  <a:lnTo>
                    <a:pt x="18394047" y="6576817"/>
                  </a:lnTo>
                  <a:lnTo>
                    <a:pt x="18456948" y="6554644"/>
                  </a:lnTo>
                  <a:lnTo>
                    <a:pt x="18504523" y="6535826"/>
                  </a:lnTo>
                  <a:lnTo>
                    <a:pt x="18550739" y="6514534"/>
                  </a:lnTo>
                  <a:lnTo>
                    <a:pt x="18595515" y="6490846"/>
                  </a:lnTo>
                  <a:lnTo>
                    <a:pt x="18638773" y="6464843"/>
                  </a:lnTo>
                  <a:lnTo>
                    <a:pt x="18680432" y="6436604"/>
                  </a:lnTo>
                  <a:lnTo>
                    <a:pt x="18720413" y="6406209"/>
                  </a:lnTo>
                  <a:lnTo>
                    <a:pt x="18758636" y="6373737"/>
                  </a:lnTo>
                  <a:lnTo>
                    <a:pt x="18795021" y="6339268"/>
                  </a:lnTo>
                  <a:lnTo>
                    <a:pt x="18829490" y="6302882"/>
                  </a:lnTo>
                  <a:lnTo>
                    <a:pt x="18861962" y="6264659"/>
                  </a:lnTo>
                  <a:lnTo>
                    <a:pt x="18892357" y="6224678"/>
                  </a:lnTo>
                  <a:lnTo>
                    <a:pt x="18920596" y="6183018"/>
                  </a:lnTo>
                  <a:lnTo>
                    <a:pt x="18946599" y="6139761"/>
                  </a:lnTo>
                  <a:lnTo>
                    <a:pt x="18970287" y="6094985"/>
                  </a:lnTo>
                  <a:lnTo>
                    <a:pt x="18991579" y="6048769"/>
                  </a:lnTo>
                  <a:lnTo>
                    <a:pt x="19010397" y="6001195"/>
                  </a:lnTo>
                  <a:lnTo>
                    <a:pt x="19032570" y="5938294"/>
                  </a:lnTo>
                  <a:lnTo>
                    <a:pt x="19049839" y="5868050"/>
                  </a:lnTo>
                  <a:lnTo>
                    <a:pt x="19056825" y="5829945"/>
                  </a:lnTo>
                  <a:lnTo>
                    <a:pt x="19062816" y="5789729"/>
                  </a:lnTo>
                  <a:lnTo>
                    <a:pt x="19067887" y="5747311"/>
                  </a:lnTo>
                  <a:lnTo>
                    <a:pt x="19072114" y="5702598"/>
                  </a:lnTo>
                  <a:lnTo>
                    <a:pt x="19075576" y="5655498"/>
                  </a:lnTo>
                  <a:lnTo>
                    <a:pt x="19078347" y="5605921"/>
                  </a:lnTo>
                  <a:lnTo>
                    <a:pt x="19080506" y="5553773"/>
                  </a:lnTo>
                  <a:lnTo>
                    <a:pt x="19082128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2" y="5317649"/>
                  </a:lnTo>
                  <a:lnTo>
                    <a:pt x="19084785" y="5251275"/>
                  </a:lnTo>
                  <a:lnTo>
                    <a:pt x="19084785" y="1377857"/>
                  </a:lnTo>
                  <a:lnTo>
                    <a:pt x="19084542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8" y="1130169"/>
                  </a:lnTo>
                  <a:lnTo>
                    <a:pt x="19080506" y="1075360"/>
                  </a:lnTo>
                  <a:lnTo>
                    <a:pt x="19078347" y="1023212"/>
                  </a:lnTo>
                  <a:lnTo>
                    <a:pt x="19075576" y="973635"/>
                  </a:lnTo>
                  <a:lnTo>
                    <a:pt x="19072114" y="926535"/>
                  </a:lnTo>
                  <a:lnTo>
                    <a:pt x="19067887" y="881822"/>
                  </a:lnTo>
                  <a:lnTo>
                    <a:pt x="19062816" y="839404"/>
                  </a:lnTo>
                  <a:lnTo>
                    <a:pt x="19056825" y="799188"/>
                  </a:lnTo>
                  <a:lnTo>
                    <a:pt x="19049839" y="761083"/>
                  </a:lnTo>
                  <a:lnTo>
                    <a:pt x="19032570" y="690840"/>
                  </a:lnTo>
                  <a:lnTo>
                    <a:pt x="19010397" y="627938"/>
                  </a:lnTo>
                  <a:lnTo>
                    <a:pt x="18991579" y="580364"/>
                  </a:lnTo>
                  <a:lnTo>
                    <a:pt x="18970287" y="534149"/>
                  </a:lnTo>
                  <a:lnTo>
                    <a:pt x="18946599" y="489372"/>
                  </a:lnTo>
                  <a:lnTo>
                    <a:pt x="18920596" y="446115"/>
                  </a:lnTo>
                  <a:lnTo>
                    <a:pt x="18892357" y="404456"/>
                  </a:lnTo>
                  <a:lnTo>
                    <a:pt x="18861962" y="364475"/>
                  </a:lnTo>
                  <a:lnTo>
                    <a:pt x="18829490" y="326251"/>
                  </a:lnTo>
                  <a:lnTo>
                    <a:pt x="18795021" y="289865"/>
                  </a:lnTo>
                  <a:lnTo>
                    <a:pt x="18758636" y="255397"/>
                  </a:lnTo>
                  <a:lnTo>
                    <a:pt x="18720413" y="222925"/>
                  </a:lnTo>
                  <a:lnTo>
                    <a:pt x="18680432" y="192529"/>
                  </a:lnTo>
                  <a:lnTo>
                    <a:pt x="18638773" y="164290"/>
                  </a:lnTo>
                  <a:lnTo>
                    <a:pt x="18595515" y="138287"/>
                  </a:lnTo>
                  <a:lnTo>
                    <a:pt x="18550739" y="114599"/>
                  </a:lnTo>
                  <a:lnTo>
                    <a:pt x="18504523" y="93307"/>
                  </a:lnTo>
                  <a:lnTo>
                    <a:pt x="18456948" y="74489"/>
                  </a:lnTo>
                  <a:lnTo>
                    <a:pt x="18394047" y="52316"/>
                  </a:lnTo>
                  <a:lnTo>
                    <a:pt x="18323803" y="35048"/>
                  </a:lnTo>
                  <a:lnTo>
                    <a:pt x="18285698" y="28061"/>
                  </a:lnTo>
                  <a:lnTo>
                    <a:pt x="18245483" y="22071"/>
                  </a:lnTo>
                  <a:lnTo>
                    <a:pt x="18203064" y="17000"/>
                  </a:lnTo>
                  <a:lnTo>
                    <a:pt x="18158351" y="12772"/>
                  </a:lnTo>
                  <a:lnTo>
                    <a:pt x="18111252" y="9311"/>
                  </a:lnTo>
                  <a:lnTo>
                    <a:pt x="18061674" y="6539"/>
                  </a:lnTo>
                  <a:lnTo>
                    <a:pt x="18009527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5116" y="3908057"/>
              <a:ext cx="18433868" cy="570105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105260" y="1828420"/>
            <a:ext cx="6047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495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950" b="1" spc="60" dirty="0">
                <a:solidFill>
                  <a:srgbClr val="FFFFFF"/>
                </a:solidFill>
                <a:latin typeface="Century Gothic"/>
                <a:cs typeface="Century Gothic"/>
              </a:rPr>
              <a:t>PyTorch</a:t>
            </a:r>
            <a:r>
              <a:rPr sz="495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950" b="1" spc="105" dirty="0">
                <a:solidFill>
                  <a:srgbClr val="FFFFFF"/>
                </a:solidFill>
                <a:latin typeface="Century Gothic"/>
                <a:cs typeface="Century Gothic"/>
              </a:rPr>
              <a:t>workflow</a:t>
            </a:r>
            <a:endParaRPr sz="49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 rot="120000">
            <a:off x="11401586" y="2809908"/>
            <a:ext cx="305543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20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70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21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7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40" dirty="0">
                <a:solidFill>
                  <a:srgbClr val="FFFFFF"/>
                </a:solidFill>
                <a:latin typeface="Arial"/>
                <a:cs typeface="Arial"/>
              </a:rPr>
              <a:t>many)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92288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z="9450" spc="595" dirty="0"/>
              <a:t>“How</a:t>
            </a:r>
            <a:r>
              <a:rPr sz="9450" spc="-509" dirty="0"/>
              <a:t> </a:t>
            </a:r>
            <a:r>
              <a:rPr sz="9450" spc="484" dirty="0"/>
              <a:t>should</a:t>
            </a:r>
            <a:r>
              <a:rPr sz="9450" spc="-500" dirty="0"/>
              <a:t> </a:t>
            </a:r>
            <a:r>
              <a:rPr sz="9450" spc="95" dirty="0"/>
              <a:t>I</a:t>
            </a:r>
            <a:r>
              <a:rPr sz="9450" spc="-495" dirty="0"/>
              <a:t> </a:t>
            </a:r>
            <a:r>
              <a:rPr sz="9450" spc="580" dirty="0"/>
              <a:t>approach </a:t>
            </a:r>
            <a:r>
              <a:rPr sz="9450" spc="445" dirty="0"/>
              <a:t>this</a:t>
            </a:r>
            <a:r>
              <a:rPr sz="9450" spc="-505" dirty="0"/>
              <a:t> </a:t>
            </a:r>
            <a:r>
              <a:rPr sz="9450" spc="480" dirty="0"/>
              <a:t>course?”</a:t>
            </a:r>
            <a:endParaRPr sz="94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879817" y="2755601"/>
            <a:ext cx="3946525" cy="3630295"/>
            <a:chOff x="8879817" y="2755601"/>
            <a:chExt cx="3946525" cy="3630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9817" y="4099116"/>
              <a:ext cx="2286579" cy="228657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3957" y="2755601"/>
              <a:ext cx="2063506" cy="20635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27396" y="2765234"/>
              <a:ext cx="898773" cy="8987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91986" y="4701451"/>
              <a:ext cx="921508" cy="9215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0000" y="5010069"/>
              <a:ext cx="890644" cy="8906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9598516" y="6716964"/>
            <a:ext cx="270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34315" marR="5080" indent="-222250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2.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Explore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experiment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903467" y="350379"/>
            <a:ext cx="14681200" cy="1384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900" spc="720" dirty="0"/>
              <a:t>How</a:t>
            </a:r>
            <a:r>
              <a:rPr sz="8900" spc="-470" dirty="0"/>
              <a:t> </a:t>
            </a:r>
            <a:r>
              <a:rPr sz="8900" spc="640" dirty="0"/>
              <a:t>to</a:t>
            </a:r>
            <a:r>
              <a:rPr sz="8900" spc="-465" dirty="0"/>
              <a:t> </a:t>
            </a:r>
            <a:r>
              <a:rPr sz="8900" spc="580" dirty="0"/>
              <a:t>approach</a:t>
            </a:r>
            <a:r>
              <a:rPr sz="8900" spc="-465" dirty="0"/>
              <a:t> </a:t>
            </a:r>
            <a:r>
              <a:rPr sz="8900" spc="420" dirty="0"/>
              <a:t>this</a:t>
            </a:r>
            <a:r>
              <a:rPr sz="8900" spc="-465" dirty="0"/>
              <a:t> </a:t>
            </a:r>
            <a:r>
              <a:rPr sz="8900" spc="509" dirty="0"/>
              <a:t>course</a:t>
            </a:r>
            <a:endParaRPr sz="8900"/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6718" y="2073735"/>
            <a:ext cx="7048969" cy="410406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845610" y="6357528"/>
            <a:ext cx="25914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60" dirty="0">
                <a:solidFill>
                  <a:srgbClr val="FFFFFF"/>
                </a:solidFill>
                <a:latin typeface="Century Gothic"/>
                <a:cs typeface="Century Gothic"/>
              </a:rPr>
              <a:t>1.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Code</a:t>
            </a:r>
            <a:r>
              <a:rPr sz="3300" b="1" spc="-3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45" dirty="0">
                <a:solidFill>
                  <a:srgbClr val="FFFFFF"/>
                </a:solidFill>
                <a:latin typeface="Century Gothic"/>
                <a:cs typeface="Century Gothic"/>
              </a:rPr>
              <a:t>along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 rot="21540000">
            <a:off x="1044651" y="7101037"/>
            <a:ext cx="6524832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35"/>
              </a:lnSpc>
            </a:pPr>
            <a:r>
              <a:rPr sz="5025" b="1" spc="-284" baseline="-4145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5025" b="1" spc="-187" baseline="-4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baseline="-2487" dirty="0">
                <a:solidFill>
                  <a:srgbClr val="FFFFFF"/>
                </a:solidFill>
                <a:latin typeface="Arial"/>
                <a:cs typeface="Arial"/>
              </a:rPr>
              <a:t>#1:</a:t>
            </a:r>
            <a:r>
              <a:rPr sz="5025" b="1" spc="-179" baseline="-248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22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190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19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3350" b="1" spc="-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135" baseline="3316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5025" b="1" spc="-179" baseline="331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405" baseline="497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5025" b="1" spc="-179" baseline="49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600" baseline="5804" dirty="0">
                <a:solidFill>
                  <a:srgbClr val="FFFFFF"/>
                </a:solidFill>
                <a:latin typeface="Arial"/>
                <a:cs typeface="Arial"/>
              </a:rPr>
              <a:t>code!</a:t>
            </a:r>
            <a:endParaRPr sz="5025" baseline="5804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20580000">
            <a:off x="8590604" y="2236620"/>
            <a:ext cx="1866287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5"/>
              </a:lnSpc>
            </a:pPr>
            <a:r>
              <a:rPr sz="3350" b="1" spc="-190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33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104" baseline="2487" dirty="0">
                <a:solidFill>
                  <a:srgbClr val="FFFFFF"/>
                </a:solidFill>
                <a:latin typeface="Arial"/>
                <a:cs typeface="Arial"/>
              </a:rPr>
              <a:t>#2:</a:t>
            </a:r>
            <a:endParaRPr sz="5025" baseline="2487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0580000">
            <a:off x="7422523" y="2734808"/>
            <a:ext cx="4525788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45"/>
              </a:lnSpc>
            </a:pPr>
            <a:r>
              <a:rPr sz="5025" b="1" spc="-209" baseline="-4975" dirty="0">
                <a:solidFill>
                  <a:srgbClr val="FFFFFF"/>
                </a:solidFill>
                <a:latin typeface="Arial"/>
                <a:cs typeface="Arial"/>
              </a:rPr>
              <a:t>Experiment, </a:t>
            </a:r>
            <a:r>
              <a:rPr sz="3350" b="1" spc="-170" dirty="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endParaRPr sz="3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20580000">
            <a:off x="8724534" y="3182156"/>
            <a:ext cx="2212594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350" b="1" spc="-185" dirty="0">
                <a:solidFill>
                  <a:srgbClr val="FFFFFF"/>
                </a:solidFill>
                <a:latin typeface="Arial"/>
                <a:cs typeface="Arial"/>
              </a:rPr>
              <a:t>experiment!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903064" y="3813610"/>
            <a:ext cx="2697191" cy="269719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4969294" y="6762948"/>
            <a:ext cx="397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22580" marR="5080" indent="-310515">
              <a:lnSpc>
                <a:spcPts val="3429"/>
              </a:lnSpc>
              <a:spcBef>
                <a:spcPts val="650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3.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Visualize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what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75" dirty="0">
                <a:solidFill>
                  <a:srgbClr val="FFFFFF"/>
                </a:solidFill>
                <a:latin typeface="Century Gothic"/>
                <a:cs typeface="Century Gothic"/>
              </a:rPr>
              <a:t>you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don’t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understand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9264" y="2612314"/>
            <a:ext cx="5822950" cy="1052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998980">
              <a:lnSpc>
                <a:spcPct val="100299"/>
              </a:lnSpc>
              <a:spcBef>
                <a:spcPts val="114"/>
              </a:spcBef>
            </a:pPr>
            <a:r>
              <a:rPr sz="3350" b="1" spc="-190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33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35" dirty="0">
                <a:solidFill>
                  <a:srgbClr val="FFFFFF"/>
                </a:solidFill>
                <a:latin typeface="Arial"/>
                <a:cs typeface="Arial"/>
              </a:rPr>
              <a:t>#3:</a:t>
            </a:r>
            <a:r>
              <a:rPr sz="3350" b="1" spc="8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20" dirty="0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50" dirty="0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sz="335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45" dirty="0">
                <a:solidFill>
                  <a:srgbClr val="FFFFFF"/>
                </a:solidFill>
                <a:latin typeface="Arial"/>
                <a:cs typeface="Arial"/>
              </a:rPr>
              <a:t>visualize!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34841" y="7911322"/>
            <a:ext cx="2412724" cy="241272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58708" y="10503998"/>
            <a:ext cx="31654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4.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Ask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questions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91136" y="8435181"/>
            <a:ext cx="1570632" cy="157063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9147639" y="10503998"/>
            <a:ext cx="36188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5.</a:t>
            </a:r>
            <a:r>
              <a:rPr sz="3300" b="1" spc="-3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Do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exercises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6181685" y="8435181"/>
            <a:ext cx="1570632" cy="157063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4985900" y="10503998"/>
            <a:ext cx="3549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6.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Share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your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work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 rot="21540000">
            <a:off x="5404948" y="9252248"/>
            <a:ext cx="281997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0"/>
              </a:lnSpc>
            </a:pPr>
            <a:r>
              <a:rPr sz="3350" b="1" spc="60" dirty="0">
                <a:solidFill>
                  <a:srgbClr val="FFFFFF"/>
                </a:solidFill>
                <a:latin typeface="Arial"/>
                <a:cs typeface="Arial"/>
              </a:rPr>
              <a:t>(including</a:t>
            </a:r>
            <a:r>
              <a:rPr sz="33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442" baseline="41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5025" baseline="414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1540000">
            <a:off x="5418918" y="9735307"/>
            <a:ext cx="2604927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350" b="1" spc="-195" dirty="0">
                <a:solidFill>
                  <a:srgbClr val="FFFFFF"/>
                </a:solidFill>
                <a:latin typeface="Arial"/>
                <a:cs typeface="Arial"/>
              </a:rPr>
              <a:t>“dumb”</a:t>
            </a:r>
            <a:r>
              <a:rPr sz="33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284" baseline="3316" dirty="0">
                <a:solidFill>
                  <a:srgbClr val="FFFFFF"/>
                </a:solidFill>
                <a:latin typeface="Arial"/>
                <a:cs typeface="Arial"/>
              </a:rPr>
              <a:t>ones)</a:t>
            </a:r>
            <a:endParaRPr sz="5025" baseline="331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04011" rIns="0" bIns="0" rtlCol="0">
            <a:spAutoFit/>
          </a:bodyPr>
          <a:lstStyle/>
          <a:p>
            <a:pPr marL="2577465">
              <a:lnSpc>
                <a:spcPct val="100000"/>
              </a:lnSpc>
              <a:spcBef>
                <a:spcPts val="120"/>
              </a:spcBef>
            </a:pPr>
            <a:r>
              <a:rPr spc="630" dirty="0"/>
              <a:t>How</a:t>
            </a:r>
            <a:r>
              <a:rPr spc="-405" dirty="0"/>
              <a:t> </a:t>
            </a:r>
            <a:r>
              <a:rPr spc="459" dirty="0">
                <a:solidFill>
                  <a:srgbClr val="16E7CF"/>
                </a:solidFill>
              </a:rPr>
              <a:t>not</a:t>
            </a:r>
            <a:r>
              <a:rPr spc="-400" dirty="0">
                <a:solidFill>
                  <a:srgbClr val="16E7CF"/>
                </a:solidFill>
              </a:rPr>
              <a:t> </a:t>
            </a:r>
            <a:r>
              <a:rPr spc="565" dirty="0"/>
              <a:t>to</a:t>
            </a:r>
            <a:r>
              <a:rPr spc="-400" dirty="0"/>
              <a:t> </a:t>
            </a:r>
            <a:r>
              <a:rPr spc="509" dirty="0"/>
              <a:t>approach</a:t>
            </a:r>
            <a:r>
              <a:rPr spc="-405" dirty="0"/>
              <a:t> </a:t>
            </a:r>
            <a:r>
              <a:rPr spc="370" dirty="0"/>
              <a:t>this</a:t>
            </a:r>
            <a:r>
              <a:rPr spc="-400" dirty="0"/>
              <a:t> </a:t>
            </a:r>
            <a:r>
              <a:rPr spc="450" dirty="0"/>
              <a:t>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71601" y="5246560"/>
            <a:ext cx="18605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Avoid:</a:t>
            </a:r>
            <a:endParaRPr sz="4950">
              <a:latin typeface="Century Gothic"/>
              <a:cs typeface="Century Gothic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425056" y="4194553"/>
            <a:ext cx="2839085" cy="2199640"/>
            <a:chOff x="7425056" y="4194553"/>
            <a:chExt cx="2839085" cy="21996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4039" y="4823151"/>
              <a:ext cx="1570632" cy="15706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5056" y="4705142"/>
              <a:ext cx="1367370" cy="13673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5535" y="4194553"/>
              <a:ext cx="1145960" cy="11459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23393" y="4481210"/>
              <a:ext cx="1240535" cy="124053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683488" y="5014748"/>
            <a:ext cx="311150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“I</a:t>
            </a:r>
            <a:r>
              <a:rPr sz="4250" b="1" spc="-4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25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can’t</a:t>
            </a:r>
            <a:r>
              <a:rPr sz="4250" b="1" spc="-4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2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learn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184340" y="6188959"/>
            <a:ext cx="1858010" cy="0"/>
          </a:xfrm>
          <a:custGeom>
            <a:avLst/>
            <a:gdLst/>
            <a:ahLst/>
            <a:cxnLst/>
            <a:rect l="l" t="t" r="r" b="b"/>
            <a:pathLst>
              <a:path w="1858009">
                <a:moveTo>
                  <a:pt x="0" y="0"/>
                </a:moveTo>
                <a:lnTo>
                  <a:pt x="1857543" y="0"/>
                </a:lnTo>
              </a:path>
            </a:pathLst>
          </a:custGeom>
          <a:ln w="5619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029183" y="5575988"/>
            <a:ext cx="26670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”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175541" y="5371572"/>
            <a:ext cx="1317625" cy="83820"/>
          </a:xfrm>
          <a:custGeom>
            <a:avLst/>
            <a:gdLst/>
            <a:ahLst/>
            <a:cxnLst/>
            <a:rect l="l" t="t" r="r" b="b"/>
            <a:pathLst>
              <a:path w="1317625" h="83820">
                <a:moveTo>
                  <a:pt x="1317421" y="0"/>
                </a:moveTo>
                <a:lnTo>
                  <a:pt x="0" y="0"/>
                </a:lnTo>
                <a:lnTo>
                  <a:pt x="0" y="20942"/>
                </a:lnTo>
                <a:lnTo>
                  <a:pt x="0" y="62826"/>
                </a:lnTo>
                <a:lnTo>
                  <a:pt x="0" y="83769"/>
                </a:lnTo>
                <a:lnTo>
                  <a:pt x="1317421" y="83769"/>
                </a:lnTo>
                <a:lnTo>
                  <a:pt x="1317421" y="62826"/>
                </a:lnTo>
                <a:lnTo>
                  <a:pt x="1317421" y="20942"/>
                </a:lnTo>
                <a:lnTo>
                  <a:pt x="1317421" y="0"/>
                </a:lnTo>
                <a:close/>
              </a:path>
            </a:pathLst>
          </a:custGeom>
          <a:solidFill>
            <a:srgbClr val="EE220C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53" y="2091195"/>
            <a:ext cx="6282531" cy="4403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389" y="6367630"/>
            <a:ext cx="58928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deep-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learning</a:t>
            </a:r>
            <a:endParaRPr sz="165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21255" y="2091195"/>
            <a:ext cx="6282531" cy="44037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77660" y="6262921"/>
            <a:ext cx="5988050" cy="4946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deep-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learning/</a:t>
            </a:r>
            <a:r>
              <a:rPr sz="16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discussions</a:t>
            </a:r>
            <a:endParaRPr sz="165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11455" y="-561362"/>
            <a:ext cx="5881370" cy="2589530"/>
          </a:xfrm>
          <a:prstGeom prst="rect">
            <a:avLst/>
          </a:prstGeom>
        </p:spPr>
        <p:txBody>
          <a:bodyPr vert="horz" wrap="square" lIns="0" tIns="4737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sz="9450" spc="735" dirty="0"/>
              <a:t>Resources</a:t>
            </a:r>
            <a:endParaRPr sz="9450"/>
          </a:p>
          <a:p>
            <a:pPr marL="8255" algn="ctr">
              <a:lnSpc>
                <a:spcPct val="100000"/>
              </a:lnSpc>
              <a:spcBef>
                <a:spcPts val="1260"/>
              </a:spcBef>
            </a:pPr>
            <a:r>
              <a:rPr sz="3300" b="1" spc="-70" dirty="0">
                <a:latin typeface="Century Gothic"/>
                <a:cs typeface="Century Gothic"/>
              </a:rPr>
              <a:t>Course</a:t>
            </a:r>
            <a:r>
              <a:rPr sz="3300" b="1" spc="-340" dirty="0">
                <a:latin typeface="Century Gothic"/>
                <a:cs typeface="Century Gothic"/>
              </a:rPr>
              <a:t> </a:t>
            </a:r>
            <a:r>
              <a:rPr sz="3300" b="1" spc="-25" dirty="0">
                <a:latin typeface="Century Gothic"/>
                <a:cs typeface="Century Gothic"/>
              </a:rPr>
              <a:t>Q&amp;A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93315" y="2091195"/>
            <a:ext cx="6282531" cy="44037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5157685" y="6367630"/>
            <a:ext cx="226631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https://learnpytorch.io</a:t>
            </a:r>
            <a:endParaRPr sz="165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484660" y="1500134"/>
            <a:ext cx="37420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online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book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9826" y="6852458"/>
            <a:ext cx="12546329" cy="440373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595837" y="8272078"/>
            <a:ext cx="358140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sz="33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PyTorch</a:t>
            </a:r>
            <a:r>
              <a:rPr sz="3300" b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website</a:t>
            </a:r>
            <a:r>
              <a:rPr sz="3300" b="1" spc="-3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&amp; </a:t>
            </a:r>
            <a:r>
              <a:rPr sz="3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forums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8751" y="1378002"/>
            <a:ext cx="19368135" cy="5483860"/>
          </a:xfrm>
          <a:custGeom>
            <a:avLst/>
            <a:gdLst/>
            <a:ahLst/>
            <a:cxnLst/>
            <a:rect l="l" t="t" r="r" b="b"/>
            <a:pathLst>
              <a:path w="19368135" h="5483859">
                <a:moveTo>
                  <a:pt x="1300744" y="0"/>
                </a:moveTo>
                <a:lnTo>
                  <a:pt x="18066790" y="0"/>
                </a:lnTo>
                <a:lnTo>
                  <a:pt x="18141118" y="18"/>
                </a:lnTo>
                <a:lnTo>
                  <a:pt x="18211510" y="151"/>
                </a:lnTo>
                <a:lnTo>
                  <a:pt x="18278102" y="509"/>
                </a:lnTo>
                <a:lnTo>
                  <a:pt x="18341029" y="1208"/>
                </a:lnTo>
                <a:lnTo>
                  <a:pt x="18400428" y="2360"/>
                </a:lnTo>
                <a:lnTo>
                  <a:pt x="18456434" y="4079"/>
                </a:lnTo>
                <a:lnTo>
                  <a:pt x="18509182" y="6478"/>
                </a:lnTo>
                <a:lnTo>
                  <a:pt x="18558809" y="9669"/>
                </a:lnTo>
                <a:lnTo>
                  <a:pt x="18605451" y="13768"/>
                </a:lnTo>
                <a:lnTo>
                  <a:pt x="18649242" y="18886"/>
                </a:lnTo>
                <a:lnTo>
                  <a:pt x="18690320" y="25138"/>
                </a:lnTo>
                <a:lnTo>
                  <a:pt x="18728818" y="32636"/>
                </a:lnTo>
                <a:lnTo>
                  <a:pt x="18798623" y="51824"/>
                </a:lnTo>
                <a:lnTo>
                  <a:pt x="18876633" y="82319"/>
                </a:lnTo>
                <a:lnTo>
                  <a:pt x="18921533" y="103650"/>
                </a:lnTo>
                <a:lnTo>
                  <a:pt x="18964800" y="127632"/>
                </a:lnTo>
                <a:lnTo>
                  <a:pt x="19006331" y="154165"/>
                </a:lnTo>
                <a:lnTo>
                  <a:pt x="19046025" y="183145"/>
                </a:lnTo>
                <a:lnTo>
                  <a:pt x="19083780" y="214472"/>
                </a:lnTo>
                <a:lnTo>
                  <a:pt x="19119495" y="248043"/>
                </a:lnTo>
                <a:lnTo>
                  <a:pt x="19153066" y="283758"/>
                </a:lnTo>
                <a:lnTo>
                  <a:pt x="19184393" y="321513"/>
                </a:lnTo>
                <a:lnTo>
                  <a:pt x="19213374" y="361207"/>
                </a:lnTo>
                <a:lnTo>
                  <a:pt x="19239907" y="402738"/>
                </a:lnTo>
                <a:lnTo>
                  <a:pt x="19263890" y="446005"/>
                </a:lnTo>
                <a:lnTo>
                  <a:pt x="19285221" y="490906"/>
                </a:lnTo>
                <a:lnTo>
                  <a:pt x="19303799" y="537339"/>
                </a:lnTo>
                <a:lnTo>
                  <a:pt x="19326045" y="602664"/>
                </a:lnTo>
                <a:lnTo>
                  <a:pt x="19342400" y="677218"/>
                </a:lnTo>
                <a:lnTo>
                  <a:pt x="19348651" y="718295"/>
                </a:lnTo>
                <a:lnTo>
                  <a:pt x="19353768" y="762086"/>
                </a:lnTo>
                <a:lnTo>
                  <a:pt x="19357866" y="808727"/>
                </a:lnTo>
                <a:lnTo>
                  <a:pt x="19361058" y="858354"/>
                </a:lnTo>
                <a:lnTo>
                  <a:pt x="19363456" y="911102"/>
                </a:lnTo>
                <a:lnTo>
                  <a:pt x="19365175" y="967108"/>
                </a:lnTo>
                <a:lnTo>
                  <a:pt x="19366327" y="1026507"/>
                </a:lnTo>
                <a:lnTo>
                  <a:pt x="19367026" y="1089434"/>
                </a:lnTo>
                <a:lnTo>
                  <a:pt x="19367384" y="1156025"/>
                </a:lnTo>
                <a:lnTo>
                  <a:pt x="19367517" y="1226417"/>
                </a:lnTo>
                <a:lnTo>
                  <a:pt x="19367535" y="1300744"/>
                </a:lnTo>
                <a:lnTo>
                  <a:pt x="19367535" y="4182562"/>
                </a:lnTo>
                <a:lnTo>
                  <a:pt x="19367517" y="4256890"/>
                </a:lnTo>
                <a:lnTo>
                  <a:pt x="19367384" y="4327282"/>
                </a:lnTo>
                <a:lnTo>
                  <a:pt x="19367026" y="4393873"/>
                </a:lnTo>
                <a:lnTo>
                  <a:pt x="19366327" y="4456801"/>
                </a:lnTo>
                <a:lnTo>
                  <a:pt x="19365175" y="4516199"/>
                </a:lnTo>
                <a:lnTo>
                  <a:pt x="19363456" y="4572205"/>
                </a:lnTo>
                <a:lnTo>
                  <a:pt x="19361058" y="4624953"/>
                </a:lnTo>
                <a:lnTo>
                  <a:pt x="19357866" y="4674580"/>
                </a:lnTo>
                <a:lnTo>
                  <a:pt x="19353768" y="4721222"/>
                </a:lnTo>
                <a:lnTo>
                  <a:pt x="19348651" y="4765013"/>
                </a:lnTo>
                <a:lnTo>
                  <a:pt x="19342400" y="4806090"/>
                </a:lnTo>
                <a:lnTo>
                  <a:pt x="19334902" y="4844588"/>
                </a:lnTo>
                <a:lnTo>
                  <a:pt x="19315715" y="4914392"/>
                </a:lnTo>
                <a:lnTo>
                  <a:pt x="19285221" y="4992401"/>
                </a:lnTo>
                <a:lnTo>
                  <a:pt x="19263890" y="5037302"/>
                </a:lnTo>
                <a:lnTo>
                  <a:pt x="19239907" y="5080569"/>
                </a:lnTo>
                <a:lnTo>
                  <a:pt x="19213374" y="5122100"/>
                </a:lnTo>
                <a:lnTo>
                  <a:pt x="19184393" y="5161794"/>
                </a:lnTo>
                <a:lnTo>
                  <a:pt x="19153066" y="5199550"/>
                </a:lnTo>
                <a:lnTo>
                  <a:pt x="19119495" y="5235264"/>
                </a:lnTo>
                <a:lnTo>
                  <a:pt x="19083780" y="5268835"/>
                </a:lnTo>
                <a:lnTo>
                  <a:pt x="19046025" y="5300162"/>
                </a:lnTo>
                <a:lnTo>
                  <a:pt x="19006331" y="5329142"/>
                </a:lnTo>
                <a:lnTo>
                  <a:pt x="18964800" y="5355675"/>
                </a:lnTo>
                <a:lnTo>
                  <a:pt x="18921533" y="5379657"/>
                </a:lnTo>
                <a:lnTo>
                  <a:pt x="18876633" y="5400988"/>
                </a:lnTo>
                <a:lnTo>
                  <a:pt x="18830201" y="5419565"/>
                </a:lnTo>
                <a:lnTo>
                  <a:pt x="18764874" y="5441814"/>
                </a:lnTo>
                <a:lnTo>
                  <a:pt x="18690320" y="5458170"/>
                </a:lnTo>
                <a:lnTo>
                  <a:pt x="18649242" y="5464421"/>
                </a:lnTo>
                <a:lnTo>
                  <a:pt x="18605451" y="5469540"/>
                </a:lnTo>
                <a:lnTo>
                  <a:pt x="18558809" y="5473638"/>
                </a:lnTo>
                <a:lnTo>
                  <a:pt x="18509182" y="5476830"/>
                </a:lnTo>
                <a:lnTo>
                  <a:pt x="18456434" y="5479228"/>
                </a:lnTo>
                <a:lnTo>
                  <a:pt x="18400428" y="5480947"/>
                </a:lnTo>
                <a:lnTo>
                  <a:pt x="18341029" y="5482099"/>
                </a:lnTo>
                <a:lnTo>
                  <a:pt x="18278102" y="5482798"/>
                </a:lnTo>
                <a:lnTo>
                  <a:pt x="18211510" y="5483157"/>
                </a:lnTo>
                <a:lnTo>
                  <a:pt x="18141118" y="5483289"/>
                </a:lnTo>
                <a:lnTo>
                  <a:pt x="18066790" y="5483308"/>
                </a:lnTo>
                <a:lnTo>
                  <a:pt x="1300744" y="5483308"/>
                </a:lnTo>
                <a:lnTo>
                  <a:pt x="1226417" y="5483289"/>
                </a:lnTo>
                <a:lnTo>
                  <a:pt x="1156025" y="5483157"/>
                </a:lnTo>
                <a:lnTo>
                  <a:pt x="1089434" y="5482798"/>
                </a:lnTo>
                <a:lnTo>
                  <a:pt x="1026507" y="5482099"/>
                </a:lnTo>
                <a:lnTo>
                  <a:pt x="967108" y="5480947"/>
                </a:lnTo>
                <a:lnTo>
                  <a:pt x="911102" y="5479228"/>
                </a:lnTo>
                <a:lnTo>
                  <a:pt x="858354" y="5476830"/>
                </a:lnTo>
                <a:lnTo>
                  <a:pt x="808727" y="5473638"/>
                </a:lnTo>
                <a:lnTo>
                  <a:pt x="762086" y="5469540"/>
                </a:lnTo>
                <a:lnTo>
                  <a:pt x="718295" y="5464421"/>
                </a:lnTo>
                <a:lnTo>
                  <a:pt x="677218" y="5458170"/>
                </a:lnTo>
                <a:lnTo>
                  <a:pt x="638719" y="5450672"/>
                </a:lnTo>
                <a:lnTo>
                  <a:pt x="568916" y="5431483"/>
                </a:lnTo>
                <a:lnTo>
                  <a:pt x="490906" y="5400988"/>
                </a:lnTo>
                <a:lnTo>
                  <a:pt x="446005" y="5379657"/>
                </a:lnTo>
                <a:lnTo>
                  <a:pt x="402738" y="5355675"/>
                </a:lnTo>
                <a:lnTo>
                  <a:pt x="361207" y="5329142"/>
                </a:lnTo>
                <a:lnTo>
                  <a:pt x="321513" y="5300162"/>
                </a:lnTo>
                <a:lnTo>
                  <a:pt x="283758" y="5268835"/>
                </a:lnTo>
                <a:lnTo>
                  <a:pt x="248043" y="5235264"/>
                </a:lnTo>
                <a:lnTo>
                  <a:pt x="214472" y="5199550"/>
                </a:lnTo>
                <a:lnTo>
                  <a:pt x="183145" y="5161794"/>
                </a:lnTo>
                <a:lnTo>
                  <a:pt x="154165" y="5122100"/>
                </a:lnTo>
                <a:lnTo>
                  <a:pt x="127632" y="5080569"/>
                </a:lnTo>
                <a:lnTo>
                  <a:pt x="103650" y="5037302"/>
                </a:lnTo>
                <a:lnTo>
                  <a:pt x="82319" y="4992401"/>
                </a:lnTo>
                <a:lnTo>
                  <a:pt x="63742" y="4945968"/>
                </a:lnTo>
                <a:lnTo>
                  <a:pt x="41493" y="4880643"/>
                </a:lnTo>
                <a:lnTo>
                  <a:pt x="25138" y="4806090"/>
                </a:lnTo>
                <a:lnTo>
                  <a:pt x="18886" y="4765013"/>
                </a:lnTo>
                <a:lnTo>
                  <a:pt x="13768" y="4721222"/>
                </a:lnTo>
                <a:lnTo>
                  <a:pt x="9669" y="4674580"/>
                </a:lnTo>
                <a:lnTo>
                  <a:pt x="6478" y="4624953"/>
                </a:lnTo>
                <a:lnTo>
                  <a:pt x="4079" y="4572205"/>
                </a:lnTo>
                <a:lnTo>
                  <a:pt x="2360" y="4516199"/>
                </a:lnTo>
                <a:lnTo>
                  <a:pt x="1208" y="4456801"/>
                </a:lnTo>
                <a:lnTo>
                  <a:pt x="509" y="4393873"/>
                </a:lnTo>
                <a:lnTo>
                  <a:pt x="151" y="4327282"/>
                </a:lnTo>
                <a:lnTo>
                  <a:pt x="18" y="4256890"/>
                </a:lnTo>
                <a:lnTo>
                  <a:pt x="0" y="4182562"/>
                </a:lnTo>
                <a:lnTo>
                  <a:pt x="0" y="1300744"/>
                </a:lnTo>
                <a:lnTo>
                  <a:pt x="18" y="1226417"/>
                </a:lnTo>
                <a:lnTo>
                  <a:pt x="151" y="1156025"/>
                </a:lnTo>
                <a:lnTo>
                  <a:pt x="509" y="1089434"/>
                </a:lnTo>
                <a:lnTo>
                  <a:pt x="1208" y="1026507"/>
                </a:lnTo>
                <a:lnTo>
                  <a:pt x="2360" y="967108"/>
                </a:lnTo>
                <a:lnTo>
                  <a:pt x="4079" y="911102"/>
                </a:lnTo>
                <a:lnTo>
                  <a:pt x="6478" y="858354"/>
                </a:lnTo>
                <a:lnTo>
                  <a:pt x="9669" y="808727"/>
                </a:lnTo>
                <a:lnTo>
                  <a:pt x="13768" y="762086"/>
                </a:lnTo>
                <a:lnTo>
                  <a:pt x="18886" y="718295"/>
                </a:lnTo>
                <a:lnTo>
                  <a:pt x="25138" y="677218"/>
                </a:lnTo>
                <a:lnTo>
                  <a:pt x="32636" y="638719"/>
                </a:lnTo>
                <a:lnTo>
                  <a:pt x="51824" y="568916"/>
                </a:lnTo>
                <a:lnTo>
                  <a:pt x="82319" y="490906"/>
                </a:lnTo>
                <a:lnTo>
                  <a:pt x="103650" y="446005"/>
                </a:lnTo>
                <a:lnTo>
                  <a:pt x="127632" y="402738"/>
                </a:lnTo>
                <a:lnTo>
                  <a:pt x="154165" y="361207"/>
                </a:lnTo>
                <a:lnTo>
                  <a:pt x="183145" y="321513"/>
                </a:lnTo>
                <a:lnTo>
                  <a:pt x="214472" y="283758"/>
                </a:lnTo>
                <a:lnTo>
                  <a:pt x="248043" y="248043"/>
                </a:lnTo>
                <a:lnTo>
                  <a:pt x="283758" y="214472"/>
                </a:lnTo>
                <a:lnTo>
                  <a:pt x="321513" y="183145"/>
                </a:lnTo>
                <a:lnTo>
                  <a:pt x="361207" y="154165"/>
                </a:lnTo>
                <a:lnTo>
                  <a:pt x="402738" y="127632"/>
                </a:lnTo>
                <a:lnTo>
                  <a:pt x="446005" y="103650"/>
                </a:lnTo>
                <a:lnTo>
                  <a:pt x="490906" y="82319"/>
                </a:lnTo>
                <a:lnTo>
                  <a:pt x="537339" y="63742"/>
                </a:lnTo>
                <a:lnTo>
                  <a:pt x="602664" y="41493"/>
                </a:lnTo>
                <a:lnTo>
                  <a:pt x="677218" y="25138"/>
                </a:lnTo>
                <a:lnTo>
                  <a:pt x="718295" y="18886"/>
                </a:lnTo>
                <a:lnTo>
                  <a:pt x="762086" y="13768"/>
                </a:lnTo>
                <a:lnTo>
                  <a:pt x="808727" y="9669"/>
                </a:lnTo>
                <a:lnTo>
                  <a:pt x="858354" y="6478"/>
                </a:lnTo>
                <a:lnTo>
                  <a:pt x="911102" y="4079"/>
                </a:lnTo>
                <a:lnTo>
                  <a:pt x="967108" y="2360"/>
                </a:lnTo>
                <a:lnTo>
                  <a:pt x="1026507" y="1208"/>
                </a:lnTo>
                <a:lnTo>
                  <a:pt x="1089434" y="509"/>
                </a:lnTo>
                <a:lnTo>
                  <a:pt x="1156025" y="151"/>
                </a:lnTo>
                <a:lnTo>
                  <a:pt x="1226417" y="18"/>
                </a:lnTo>
                <a:lnTo>
                  <a:pt x="1300744" y="0"/>
                </a:lnTo>
                <a:close/>
              </a:path>
            </a:pathLst>
          </a:custGeom>
          <a:ln w="41883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84577" y="712442"/>
            <a:ext cx="4721225" cy="131572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5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endParaRPr sz="2450">
              <a:latin typeface="Calibri"/>
              <a:cs typeface="Calibri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materials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58760" y="6883396"/>
            <a:ext cx="17026890" cy="4226560"/>
          </a:xfrm>
          <a:custGeom>
            <a:avLst/>
            <a:gdLst/>
            <a:ahLst/>
            <a:cxnLst/>
            <a:rect l="l" t="t" r="r" b="b"/>
            <a:pathLst>
              <a:path w="17026890" h="4226559">
                <a:moveTo>
                  <a:pt x="1207893" y="0"/>
                </a:moveTo>
                <a:lnTo>
                  <a:pt x="15818418" y="0"/>
                </a:lnTo>
                <a:lnTo>
                  <a:pt x="15892230" y="21"/>
                </a:lnTo>
                <a:lnTo>
                  <a:pt x="15961856" y="172"/>
                </a:lnTo>
                <a:lnTo>
                  <a:pt x="16027452" y="582"/>
                </a:lnTo>
                <a:lnTo>
                  <a:pt x="16089172" y="1380"/>
                </a:lnTo>
                <a:lnTo>
                  <a:pt x="16147172" y="2696"/>
                </a:lnTo>
                <a:lnTo>
                  <a:pt x="16201606" y="4659"/>
                </a:lnTo>
                <a:lnTo>
                  <a:pt x="16252630" y="7399"/>
                </a:lnTo>
                <a:lnTo>
                  <a:pt x="16300399" y="11044"/>
                </a:lnTo>
                <a:lnTo>
                  <a:pt x="16345067" y="15725"/>
                </a:lnTo>
                <a:lnTo>
                  <a:pt x="16386790" y="21571"/>
                </a:lnTo>
                <a:lnTo>
                  <a:pt x="16425723" y="28711"/>
                </a:lnTo>
                <a:lnTo>
                  <a:pt x="16495837" y="47392"/>
                </a:lnTo>
                <a:lnTo>
                  <a:pt x="16573706" y="77877"/>
                </a:lnTo>
                <a:lnTo>
                  <a:pt x="16618426" y="99519"/>
                </a:lnTo>
                <a:lnTo>
                  <a:pt x="16661369" y="124001"/>
                </a:lnTo>
                <a:lnTo>
                  <a:pt x="16702417" y="151203"/>
                </a:lnTo>
                <a:lnTo>
                  <a:pt x="16741453" y="181008"/>
                </a:lnTo>
                <a:lnTo>
                  <a:pt x="16778358" y="213297"/>
                </a:lnTo>
                <a:lnTo>
                  <a:pt x="16813015" y="247954"/>
                </a:lnTo>
                <a:lnTo>
                  <a:pt x="16845304" y="284859"/>
                </a:lnTo>
                <a:lnTo>
                  <a:pt x="16875109" y="323895"/>
                </a:lnTo>
                <a:lnTo>
                  <a:pt x="16902311" y="364943"/>
                </a:lnTo>
                <a:lnTo>
                  <a:pt x="16926791" y="407885"/>
                </a:lnTo>
                <a:lnTo>
                  <a:pt x="16948433" y="452605"/>
                </a:lnTo>
                <a:lnTo>
                  <a:pt x="16967116" y="498982"/>
                </a:lnTo>
                <a:lnTo>
                  <a:pt x="16989037" y="564293"/>
                </a:lnTo>
                <a:lnTo>
                  <a:pt x="17004744" y="639524"/>
                </a:lnTo>
                <a:lnTo>
                  <a:pt x="17010590" y="681247"/>
                </a:lnTo>
                <a:lnTo>
                  <a:pt x="17015272" y="725916"/>
                </a:lnTo>
                <a:lnTo>
                  <a:pt x="17018918" y="773685"/>
                </a:lnTo>
                <a:lnTo>
                  <a:pt x="17021659" y="824709"/>
                </a:lnTo>
                <a:lnTo>
                  <a:pt x="17023622" y="879143"/>
                </a:lnTo>
                <a:lnTo>
                  <a:pt x="17024938" y="937142"/>
                </a:lnTo>
                <a:lnTo>
                  <a:pt x="17025736" y="998862"/>
                </a:lnTo>
                <a:lnTo>
                  <a:pt x="17026146" y="1064457"/>
                </a:lnTo>
                <a:lnTo>
                  <a:pt x="17026297" y="1134082"/>
                </a:lnTo>
                <a:lnTo>
                  <a:pt x="17026319" y="1207893"/>
                </a:lnTo>
                <a:lnTo>
                  <a:pt x="17026319" y="3018418"/>
                </a:lnTo>
                <a:lnTo>
                  <a:pt x="17026297" y="3092228"/>
                </a:lnTo>
                <a:lnTo>
                  <a:pt x="17026146" y="3161853"/>
                </a:lnTo>
                <a:lnTo>
                  <a:pt x="17025735" y="3227448"/>
                </a:lnTo>
                <a:lnTo>
                  <a:pt x="17024936" y="3289168"/>
                </a:lnTo>
                <a:lnTo>
                  <a:pt x="17023619" y="3347167"/>
                </a:lnTo>
                <a:lnTo>
                  <a:pt x="17021655" y="3401601"/>
                </a:lnTo>
                <a:lnTo>
                  <a:pt x="17018915" y="3452625"/>
                </a:lnTo>
                <a:lnTo>
                  <a:pt x="17015268" y="3500394"/>
                </a:lnTo>
                <a:lnTo>
                  <a:pt x="17010586" y="3545062"/>
                </a:lnTo>
                <a:lnTo>
                  <a:pt x="17004739" y="3586786"/>
                </a:lnTo>
                <a:lnTo>
                  <a:pt x="16997598" y="3625719"/>
                </a:lnTo>
                <a:lnTo>
                  <a:pt x="16978916" y="3695835"/>
                </a:lnTo>
                <a:lnTo>
                  <a:pt x="16948433" y="3773705"/>
                </a:lnTo>
                <a:lnTo>
                  <a:pt x="16926791" y="3818425"/>
                </a:lnTo>
                <a:lnTo>
                  <a:pt x="16902311" y="3861367"/>
                </a:lnTo>
                <a:lnTo>
                  <a:pt x="16875109" y="3902415"/>
                </a:lnTo>
                <a:lnTo>
                  <a:pt x="16845304" y="3941451"/>
                </a:lnTo>
                <a:lnTo>
                  <a:pt x="16813015" y="3978356"/>
                </a:lnTo>
                <a:lnTo>
                  <a:pt x="16778358" y="4013013"/>
                </a:lnTo>
                <a:lnTo>
                  <a:pt x="16741453" y="4045303"/>
                </a:lnTo>
                <a:lnTo>
                  <a:pt x="16702417" y="4075108"/>
                </a:lnTo>
                <a:lnTo>
                  <a:pt x="16661369" y="4102310"/>
                </a:lnTo>
                <a:lnTo>
                  <a:pt x="16618426" y="4126791"/>
                </a:lnTo>
                <a:lnTo>
                  <a:pt x="16573706" y="4148433"/>
                </a:lnTo>
                <a:lnTo>
                  <a:pt x="16527329" y="4167119"/>
                </a:lnTo>
                <a:lnTo>
                  <a:pt x="16462020" y="4189035"/>
                </a:lnTo>
                <a:lnTo>
                  <a:pt x="16386790" y="4204739"/>
                </a:lnTo>
                <a:lnTo>
                  <a:pt x="16345067" y="4210585"/>
                </a:lnTo>
                <a:lnTo>
                  <a:pt x="16300399" y="4215266"/>
                </a:lnTo>
                <a:lnTo>
                  <a:pt x="16252630" y="4218912"/>
                </a:lnTo>
                <a:lnTo>
                  <a:pt x="16201606" y="4221651"/>
                </a:lnTo>
                <a:lnTo>
                  <a:pt x="16147172" y="4223614"/>
                </a:lnTo>
                <a:lnTo>
                  <a:pt x="16089172" y="4224930"/>
                </a:lnTo>
                <a:lnTo>
                  <a:pt x="16027452" y="4225728"/>
                </a:lnTo>
                <a:lnTo>
                  <a:pt x="15961856" y="4226138"/>
                </a:lnTo>
                <a:lnTo>
                  <a:pt x="15892230" y="4226289"/>
                </a:lnTo>
                <a:lnTo>
                  <a:pt x="15818418" y="4226311"/>
                </a:lnTo>
                <a:lnTo>
                  <a:pt x="1207893" y="4226311"/>
                </a:lnTo>
                <a:lnTo>
                  <a:pt x="1134082" y="4226289"/>
                </a:lnTo>
                <a:lnTo>
                  <a:pt x="1064457" y="4226138"/>
                </a:lnTo>
                <a:lnTo>
                  <a:pt x="998862" y="4225728"/>
                </a:lnTo>
                <a:lnTo>
                  <a:pt x="937142" y="4224930"/>
                </a:lnTo>
                <a:lnTo>
                  <a:pt x="879143" y="4223614"/>
                </a:lnTo>
                <a:lnTo>
                  <a:pt x="824709" y="4221651"/>
                </a:lnTo>
                <a:lnTo>
                  <a:pt x="773685" y="4218912"/>
                </a:lnTo>
                <a:lnTo>
                  <a:pt x="725916" y="4215266"/>
                </a:lnTo>
                <a:lnTo>
                  <a:pt x="681247" y="4210585"/>
                </a:lnTo>
                <a:lnTo>
                  <a:pt x="639524" y="4204739"/>
                </a:lnTo>
                <a:lnTo>
                  <a:pt x="600591" y="4197599"/>
                </a:lnTo>
                <a:lnTo>
                  <a:pt x="530475" y="4178918"/>
                </a:lnTo>
                <a:lnTo>
                  <a:pt x="452605" y="4148433"/>
                </a:lnTo>
                <a:lnTo>
                  <a:pt x="407885" y="4126791"/>
                </a:lnTo>
                <a:lnTo>
                  <a:pt x="364943" y="4102310"/>
                </a:lnTo>
                <a:lnTo>
                  <a:pt x="323895" y="4075108"/>
                </a:lnTo>
                <a:lnTo>
                  <a:pt x="284859" y="4045303"/>
                </a:lnTo>
                <a:lnTo>
                  <a:pt x="247954" y="4013013"/>
                </a:lnTo>
                <a:lnTo>
                  <a:pt x="213297" y="3978356"/>
                </a:lnTo>
                <a:lnTo>
                  <a:pt x="181008" y="3941451"/>
                </a:lnTo>
                <a:lnTo>
                  <a:pt x="151203" y="3902415"/>
                </a:lnTo>
                <a:lnTo>
                  <a:pt x="124001" y="3861367"/>
                </a:lnTo>
                <a:lnTo>
                  <a:pt x="99519" y="3818425"/>
                </a:lnTo>
                <a:lnTo>
                  <a:pt x="77877" y="3773705"/>
                </a:lnTo>
                <a:lnTo>
                  <a:pt x="59192" y="3727328"/>
                </a:lnTo>
                <a:lnTo>
                  <a:pt x="37275" y="3662017"/>
                </a:lnTo>
                <a:lnTo>
                  <a:pt x="21571" y="3586786"/>
                </a:lnTo>
                <a:lnTo>
                  <a:pt x="15725" y="3545062"/>
                </a:lnTo>
                <a:lnTo>
                  <a:pt x="11044" y="3500394"/>
                </a:lnTo>
                <a:lnTo>
                  <a:pt x="7399" y="3452625"/>
                </a:lnTo>
                <a:lnTo>
                  <a:pt x="4659" y="3401601"/>
                </a:lnTo>
                <a:lnTo>
                  <a:pt x="2696" y="3347167"/>
                </a:lnTo>
                <a:lnTo>
                  <a:pt x="1380" y="3289168"/>
                </a:lnTo>
                <a:lnTo>
                  <a:pt x="582" y="3227448"/>
                </a:lnTo>
                <a:lnTo>
                  <a:pt x="172" y="3161853"/>
                </a:lnTo>
                <a:lnTo>
                  <a:pt x="21" y="3092228"/>
                </a:lnTo>
                <a:lnTo>
                  <a:pt x="0" y="3018418"/>
                </a:lnTo>
                <a:lnTo>
                  <a:pt x="0" y="1207893"/>
                </a:lnTo>
                <a:lnTo>
                  <a:pt x="21" y="1134082"/>
                </a:lnTo>
                <a:lnTo>
                  <a:pt x="172" y="1064457"/>
                </a:lnTo>
                <a:lnTo>
                  <a:pt x="582" y="998862"/>
                </a:lnTo>
                <a:lnTo>
                  <a:pt x="1380" y="937142"/>
                </a:lnTo>
                <a:lnTo>
                  <a:pt x="2696" y="879143"/>
                </a:lnTo>
                <a:lnTo>
                  <a:pt x="4659" y="824709"/>
                </a:lnTo>
                <a:lnTo>
                  <a:pt x="7399" y="773685"/>
                </a:lnTo>
                <a:lnTo>
                  <a:pt x="11044" y="725916"/>
                </a:lnTo>
                <a:lnTo>
                  <a:pt x="15725" y="681247"/>
                </a:lnTo>
                <a:lnTo>
                  <a:pt x="21571" y="639524"/>
                </a:lnTo>
                <a:lnTo>
                  <a:pt x="28711" y="600591"/>
                </a:lnTo>
                <a:lnTo>
                  <a:pt x="47392" y="530475"/>
                </a:lnTo>
                <a:lnTo>
                  <a:pt x="77877" y="452605"/>
                </a:lnTo>
                <a:lnTo>
                  <a:pt x="99519" y="407885"/>
                </a:lnTo>
                <a:lnTo>
                  <a:pt x="124001" y="364943"/>
                </a:lnTo>
                <a:lnTo>
                  <a:pt x="151203" y="323895"/>
                </a:lnTo>
                <a:lnTo>
                  <a:pt x="181008" y="284859"/>
                </a:lnTo>
                <a:lnTo>
                  <a:pt x="213297" y="247954"/>
                </a:lnTo>
                <a:lnTo>
                  <a:pt x="247954" y="213297"/>
                </a:lnTo>
                <a:lnTo>
                  <a:pt x="284859" y="181008"/>
                </a:lnTo>
                <a:lnTo>
                  <a:pt x="323895" y="151203"/>
                </a:lnTo>
                <a:lnTo>
                  <a:pt x="364943" y="124001"/>
                </a:lnTo>
                <a:lnTo>
                  <a:pt x="407885" y="99519"/>
                </a:lnTo>
                <a:lnTo>
                  <a:pt x="452605" y="77877"/>
                </a:lnTo>
                <a:lnTo>
                  <a:pt x="498982" y="59192"/>
                </a:lnTo>
                <a:lnTo>
                  <a:pt x="564293" y="37275"/>
                </a:lnTo>
                <a:lnTo>
                  <a:pt x="639524" y="21571"/>
                </a:lnTo>
                <a:lnTo>
                  <a:pt x="681247" y="15725"/>
                </a:lnTo>
                <a:lnTo>
                  <a:pt x="725916" y="11044"/>
                </a:lnTo>
                <a:lnTo>
                  <a:pt x="773685" y="7399"/>
                </a:lnTo>
                <a:lnTo>
                  <a:pt x="824709" y="4659"/>
                </a:lnTo>
                <a:lnTo>
                  <a:pt x="879143" y="2696"/>
                </a:lnTo>
                <a:lnTo>
                  <a:pt x="937142" y="1380"/>
                </a:lnTo>
                <a:lnTo>
                  <a:pt x="998862" y="582"/>
                </a:lnTo>
                <a:lnTo>
                  <a:pt x="1064457" y="172"/>
                </a:lnTo>
                <a:lnTo>
                  <a:pt x="1134082" y="21"/>
                </a:lnTo>
                <a:lnTo>
                  <a:pt x="1207893" y="0"/>
                </a:lnTo>
                <a:close/>
              </a:path>
            </a:pathLst>
          </a:custGeom>
          <a:ln w="41883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14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5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245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65" dirty="0"/>
              <a:t>Let’s</a:t>
            </a:r>
            <a:r>
              <a:rPr sz="9450" spc="-490" dirty="0"/>
              <a:t> </a:t>
            </a:r>
            <a:r>
              <a:rPr sz="9450" spc="470" dirty="0"/>
              <a:t>code!</a:t>
            </a:r>
            <a:endParaRPr sz="9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3756" y="2231464"/>
            <a:ext cx="8376585" cy="83693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23921" y="3488199"/>
            <a:ext cx="3619500" cy="2447925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1376680" indent="304800">
              <a:lnSpc>
                <a:spcPts val="3860"/>
              </a:lnSpc>
              <a:spcBef>
                <a:spcPts val="309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Arti&lt;cial </a:t>
            </a: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3300">
              <a:latin typeface="Calibri"/>
              <a:cs typeface="Calibri"/>
            </a:endParaRPr>
          </a:p>
          <a:p>
            <a:pPr marL="1941195" marR="5080" indent="24765">
              <a:lnSpc>
                <a:spcPts val="3860"/>
              </a:lnSpc>
              <a:spcBef>
                <a:spcPts val="3520"/>
              </a:spcBef>
            </a:pPr>
            <a:r>
              <a:rPr sz="3300" spc="120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972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sz="9450" spc="405" dirty="0"/>
              <a:t>Machine</a:t>
            </a:r>
            <a:r>
              <a:rPr sz="9450" spc="-480" dirty="0"/>
              <a:t> </a:t>
            </a:r>
            <a:r>
              <a:rPr sz="9450" spc="525" dirty="0"/>
              <a:t>Learning</a:t>
            </a:r>
            <a:r>
              <a:rPr sz="9450" spc="-475" dirty="0"/>
              <a:t> </a:t>
            </a:r>
            <a:r>
              <a:rPr sz="9450" spc="455" dirty="0"/>
              <a:t>vs.</a:t>
            </a:r>
            <a:r>
              <a:rPr sz="9450" spc="-475" dirty="0"/>
              <a:t> </a:t>
            </a:r>
            <a:r>
              <a:rPr sz="9450" spc="850" dirty="0"/>
              <a:t>Deep</a:t>
            </a:r>
            <a:r>
              <a:rPr sz="9450" spc="-475" dirty="0"/>
              <a:t> </a:t>
            </a:r>
            <a:r>
              <a:rPr sz="9450" spc="495" dirty="0"/>
              <a:t>Learning</a:t>
            </a:r>
            <a:endParaRPr sz="9450"/>
          </a:p>
        </p:txBody>
      </p:sp>
      <p:sp>
        <p:nvSpPr>
          <p:cNvPr id="5" name="object 5"/>
          <p:cNvSpPr txBox="1"/>
          <p:nvPr/>
        </p:nvSpPr>
        <p:spPr>
          <a:xfrm>
            <a:off x="10728344" y="7331181"/>
            <a:ext cx="1690370" cy="101854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306070">
              <a:lnSpc>
                <a:spcPts val="3860"/>
              </a:lnSpc>
              <a:spcBef>
                <a:spcPts val="295"/>
              </a:spcBef>
            </a:pPr>
            <a:r>
              <a:rPr sz="3300" spc="280" dirty="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17649" y="4883134"/>
            <a:ext cx="48171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tensor([[[1,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2,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3],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9818" y="5364795"/>
            <a:ext cx="25476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[3,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6,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9],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29818" y="5846455"/>
            <a:ext cx="30518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[2,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4,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0" dirty="0">
                <a:solidFill>
                  <a:srgbClr val="FFFFFF"/>
                </a:solidFill>
                <a:latin typeface="DejaVu Sans Mono"/>
                <a:cs typeface="DejaVu Sans Mono"/>
              </a:rPr>
              <a:t>5]]])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68812" y="3479476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5" y="3057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52835" y="2525736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30">
                <a:moveTo>
                  <a:pt x="96257" y="0"/>
                </a:moveTo>
                <a:lnTo>
                  <a:pt x="86592" y="324"/>
                </a:lnTo>
                <a:lnTo>
                  <a:pt x="76134" y="1327"/>
                </a:lnTo>
                <a:lnTo>
                  <a:pt x="25846" y="25932"/>
                </a:lnTo>
                <a:lnTo>
                  <a:pt x="2257" y="71121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6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5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8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00A2FF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04095" y="4887612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9" y="5557"/>
                </a:lnTo>
                <a:lnTo>
                  <a:pt x="13966" y="40715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5"/>
                </a:lnTo>
                <a:lnTo>
                  <a:pt x="2257" y="498887"/>
                </a:lnTo>
                <a:lnTo>
                  <a:pt x="25846" y="544076"/>
                </a:lnTo>
                <a:lnTo>
                  <a:pt x="66130" y="566952"/>
                </a:lnTo>
                <a:lnTo>
                  <a:pt x="96257" y="570009"/>
                </a:lnTo>
                <a:lnTo>
                  <a:pt x="105922" y="569685"/>
                </a:lnTo>
                <a:lnTo>
                  <a:pt x="151888" y="555956"/>
                </a:lnTo>
                <a:lnTo>
                  <a:pt x="187045" y="512093"/>
                </a:lnTo>
                <a:lnTo>
                  <a:pt x="192515" y="460845"/>
                </a:lnTo>
                <a:lnTo>
                  <a:pt x="192515" y="109164"/>
                </a:lnTo>
                <a:lnTo>
                  <a:pt x="190258" y="71122"/>
                </a:lnTo>
                <a:lnTo>
                  <a:pt x="166669" y="25933"/>
                </a:lnTo>
                <a:lnTo>
                  <a:pt x="126386" y="3057"/>
                </a:lnTo>
                <a:lnTo>
                  <a:pt x="105922" y="324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0452" y="585630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7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18E7CF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7269425" y="3800938"/>
            <a:ext cx="8524240" cy="2697480"/>
            <a:chOff x="7269425" y="3800938"/>
            <a:chExt cx="8524240" cy="2697480"/>
          </a:xfrm>
        </p:grpSpPr>
        <p:sp>
          <p:nvSpPr>
            <p:cNvPr id="10" name="object 10"/>
            <p:cNvSpPr/>
            <p:nvPr/>
          </p:nvSpPr>
          <p:spPr>
            <a:xfrm>
              <a:off x="14834127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25" y="569685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5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105925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00A2F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574878" y="3811416"/>
              <a:ext cx="7194550" cy="1476375"/>
            </a:xfrm>
            <a:custGeom>
              <a:avLst/>
              <a:gdLst/>
              <a:ahLst/>
              <a:cxnLst/>
              <a:rect l="l" t="t" r="r" b="b"/>
              <a:pathLst>
                <a:path w="7194550" h="1476375">
                  <a:moveTo>
                    <a:pt x="0" y="0"/>
                  </a:moveTo>
                  <a:lnTo>
                    <a:pt x="7184112" y="1474113"/>
                  </a:lnTo>
                  <a:lnTo>
                    <a:pt x="7194369" y="147621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748891" y="5236294"/>
              <a:ext cx="108585" cy="99060"/>
            </a:xfrm>
            <a:custGeom>
              <a:avLst/>
              <a:gdLst/>
              <a:ahLst/>
              <a:cxnLst/>
              <a:rect l="l" t="t" r="r" b="b"/>
              <a:pathLst>
                <a:path w="108584" h="99060">
                  <a:moveTo>
                    <a:pt x="20198" y="0"/>
                  </a:moveTo>
                  <a:lnTo>
                    <a:pt x="0" y="98469"/>
                  </a:lnTo>
                  <a:lnTo>
                    <a:pt x="108572" y="69439"/>
                  </a:lnTo>
                  <a:lnTo>
                    <a:pt x="20198" y="0"/>
                  </a:lnTo>
                  <a:close/>
                </a:path>
              </a:pathLst>
            </a:custGeom>
            <a:solidFill>
              <a:srgbClr val="00A2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279902" y="5977557"/>
              <a:ext cx="8242300" cy="509905"/>
            </a:xfrm>
            <a:custGeom>
              <a:avLst/>
              <a:gdLst/>
              <a:ahLst/>
              <a:cxnLst/>
              <a:rect l="l" t="t" r="r" b="b"/>
              <a:pathLst>
                <a:path w="8242300" h="509904">
                  <a:moveTo>
                    <a:pt x="0" y="509867"/>
                  </a:moveTo>
                  <a:lnTo>
                    <a:pt x="8231275" y="646"/>
                  </a:lnTo>
                  <a:lnTo>
                    <a:pt x="8241726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08072" y="5928038"/>
              <a:ext cx="103505" cy="100330"/>
            </a:xfrm>
            <a:custGeom>
              <a:avLst/>
              <a:gdLst/>
              <a:ahLst/>
              <a:cxnLst/>
              <a:rect l="l" t="t" r="r" b="b"/>
              <a:pathLst>
                <a:path w="103505" h="100329">
                  <a:moveTo>
                    <a:pt x="0" y="0"/>
                  </a:moveTo>
                  <a:lnTo>
                    <a:pt x="6209" y="100328"/>
                  </a:lnTo>
                  <a:lnTo>
                    <a:pt x="103431" y="43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601150" y="5369273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4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5"/>
                  </a:lnTo>
                  <a:lnTo>
                    <a:pt x="2258" y="498887"/>
                  </a:lnTo>
                  <a:lnTo>
                    <a:pt x="25842" y="544076"/>
                  </a:lnTo>
                  <a:lnTo>
                    <a:pt x="66130" y="566952"/>
                  </a:lnTo>
                  <a:lnTo>
                    <a:pt x="96255" y="570009"/>
                  </a:lnTo>
                  <a:lnTo>
                    <a:pt x="105919" y="569685"/>
                  </a:lnTo>
                  <a:lnTo>
                    <a:pt x="151886" y="555956"/>
                  </a:lnTo>
                  <a:lnTo>
                    <a:pt x="187038" y="512093"/>
                  </a:lnTo>
                  <a:lnTo>
                    <a:pt x="192511" y="460845"/>
                  </a:lnTo>
                  <a:lnTo>
                    <a:pt x="192511" y="109164"/>
                  </a:lnTo>
                  <a:lnTo>
                    <a:pt x="190252" y="71122"/>
                  </a:lnTo>
                  <a:lnTo>
                    <a:pt x="166668" y="25933"/>
                  </a:lnTo>
                  <a:lnTo>
                    <a:pt x="126380" y="3057"/>
                  </a:lnTo>
                  <a:lnTo>
                    <a:pt x="105919" y="324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18E7CF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24916" y="5172617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334867" y="512235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24916" y="5654278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4867" y="560401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702822" y="6135939"/>
              <a:ext cx="302895" cy="0"/>
            </a:xfrm>
            <a:custGeom>
              <a:avLst/>
              <a:gdLst/>
              <a:ahLst/>
              <a:cxnLst/>
              <a:rect l="l" t="t" r="r" b="b"/>
              <a:pathLst>
                <a:path w="302895">
                  <a:moveTo>
                    <a:pt x="30277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18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12772" y="60856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18E7C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799819" y="4841207"/>
            <a:ext cx="214629" cy="1007110"/>
          </a:xfrm>
          <a:prstGeom prst="rect">
            <a:avLst/>
          </a:prstGeom>
        </p:spPr>
        <p:txBody>
          <a:bodyPr vert="horz" wrap="square" lIns="0" tIns="129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50" spc="-50" dirty="0">
                <a:solidFill>
                  <a:srgbClr val="18E7CF"/>
                </a:solidFill>
                <a:latin typeface="DejaVu Sans Mono"/>
                <a:cs typeface="DejaVu Sans Mono"/>
              </a:rPr>
              <a:t>0</a:t>
            </a:r>
            <a:endParaRPr sz="2450">
              <a:latin typeface="DejaVu Sans Mono"/>
              <a:cs typeface="DejaVu Sans Mono"/>
            </a:endParaRPr>
          </a:p>
          <a:p>
            <a:pPr marL="12700">
              <a:lnSpc>
                <a:spcPct val="100000"/>
              </a:lnSpc>
              <a:spcBef>
                <a:spcPts val="919"/>
              </a:spcBef>
            </a:pPr>
            <a:r>
              <a:rPr sz="2450" spc="-50" dirty="0">
                <a:solidFill>
                  <a:srgbClr val="18E7CF"/>
                </a:solidFill>
                <a:latin typeface="DejaVu Sans Mono"/>
                <a:cs typeface="DejaVu Sans Mono"/>
              </a:rPr>
              <a:t>1</a:t>
            </a:r>
            <a:endParaRPr sz="2450">
              <a:latin typeface="DejaVu Sans Mono"/>
              <a:cs typeface="DejaVu Sans Mon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77724" y="5918268"/>
            <a:ext cx="21462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18E7CF"/>
                </a:solidFill>
                <a:latin typeface="DejaVu Sans Mono"/>
                <a:cs typeface="DejaVu Sans Mono"/>
              </a:rPr>
              <a:t>2</a:t>
            </a:r>
            <a:endParaRPr sz="2450">
              <a:latin typeface="DejaVu Sans Mono"/>
              <a:cs typeface="DejaVu Sans Mon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4880122" y="4654172"/>
            <a:ext cx="868044" cy="403860"/>
            <a:chOff x="14880122" y="4654172"/>
            <a:chExt cx="868044" cy="403860"/>
          </a:xfrm>
        </p:grpSpPr>
        <p:sp>
          <p:nvSpPr>
            <p:cNvPr id="25" name="object 25"/>
            <p:cNvSpPr/>
            <p:nvPr/>
          </p:nvSpPr>
          <p:spPr>
            <a:xfrm>
              <a:off x="14930383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80122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697406" y="4664650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647146" y="49569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6414159" y="4664649"/>
            <a:ext cx="100965" cy="393065"/>
            <a:chOff x="16414159" y="4664649"/>
            <a:chExt cx="100965" cy="393065"/>
          </a:xfrm>
        </p:grpSpPr>
        <p:sp>
          <p:nvSpPr>
            <p:cNvPr id="30" name="object 30"/>
            <p:cNvSpPr/>
            <p:nvPr/>
          </p:nvSpPr>
          <p:spPr>
            <a:xfrm>
              <a:off x="16464419" y="4664649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29230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6414159" y="495695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AE232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4855355" y="725907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39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7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40452" y="7259070"/>
            <a:ext cx="193040" cy="570230"/>
          </a:xfrm>
          <a:custGeom>
            <a:avLst/>
            <a:gdLst/>
            <a:ahLst/>
            <a:cxnLst/>
            <a:rect l="l" t="t" r="r" b="b"/>
            <a:pathLst>
              <a:path w="193040" h="570229">
                <a:moveTo>
                  <a:pt x="96257" y="0"/>
                </a:moveTo>
                <a:lnTo>
                  <a:pt x="57828" y="5556"/>
                </a:lnTo>
                <a:lnTo>
                  <a:pt x="13965" y="40714"/>
                </a:lnTo>
                <a:lnTo>
                  <a:pt x="607" y="87962"/>
                </a:lnTo>
                <a:lnTo>
                  <a:pt x="0" y="109164"/>
                </a:lnTo>
                <a:lnTo>
                  <a:pt x="0" y="460844"/>
                </a:lnTo>
                <a:lnTo>
                  <a:pt x="2257" y="498887"/>
                </a:lnTo>
                <a:lnTo>
                  <a:pt x="25845" y="544075"/>
                </a:lnTo>
                <a:lnTo>
                  <a:pt x="66130" y="566951"/>
                </a:lnTo>
                <a:lnTo>
                  <a:pt x="96257" y="570008"/>
                </a:lnTo>
                <a:lnTo>
                  <a:pt x="105922" y="569684"/>
                </a:lnTo>
                <a:lnTo>
                  <a:pt x="151888" y="555955"/>
                </a:lnTo>
                <a:lnTo>
                  <a:pt x="187044" y="512093"/>
                </a:lnTo>
                <a:lnTo>
                  <a:pt x="192515" y="460844"/>
                </a:lnTo>
                <a:lnTo>
                  <a:pt x="192515" y="109164"/>
                </a:lnTo>
                <a:lnTo>
                  <a:pt x="190257" y="71121"/>
                </a:lnTo>
                <a:lnTo>
                  <a:pt x="166669" y="25932"/>
                </a:lnTo>
                <a:lnTo>
                  <a:pt x="126385" y="3056"/>
                </a:lnTo>
                <a:lnTo>
                  <a:pt x="96257" y="0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573701" y="7740732"/>
            <a:ext cx="219710" cy="1042669"/>
          </a:xfrm>
          <a:custGeom>
            <a:avLst/>
            <a:gdLst/>
            <a:ahLst/>
            <a:cxnLst/>
            <a:rect l="l" t="t" r="r" b="b"/>
            <a:pathLst>
              <a:path w="219710" h="1042670">
                <a:moveTo>
                  <a:pt x="219151" y="109169"/>
                </a:moveTo>
                <a:lnTo>
                  <a:pt x="216903" y="71132"/>
                </a:lnTo>
                <a:lnTo>
                  <a:pt x="193306" y="25933"/>
                </a:lnTo>
                <a:lnTo>
                  <a:pt x="153022" y="3060"/>
                </a:lnTo>
                <a:lnTo>
                  <a:pt x="122897" y="0"/>
                </a:lnTo>
                <a:lnTo>
                  <a:pt x="113233" y="330"/>
                </a:lnTo>
                <a:lnTo>
                  <a:pt x="67271" y="14058"/>
                </a:lnTo>
                <a:lnTo>
                  <a:pt x="32105" y="57924"/>
                </a:lnTo>
                <a:lnTo>
                  <a:pt x="26644" y="109169"/>
                </a:lnTo>
                <a:lnTo>
                  <a:pt x="26644" y="460844"/>
                </a:lnTo>
                <a:lnTo>
                  <a:pt x="27254" y="482053"/>
                </a:lnTo>
                <a:lnTo>
                  <a:pt x="28587" y="495820"/>
                </a:lnTo>
                <a:lnTo>
                  <a:pt x="25844" y="498017"/>
                </a:lnTo>
                <a:lnTo>
                  <a:pt x="2247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47" y="970965"/>
                </a:lnTo>
                <a:lnTo>
                  <a:pt x="25844" y="1016165"/>
                </a:lnTo>
                <a:lnTo>
                  <a:pt x="66128" y="1039037"/>
                </a:lnTo>
                <a:lnTo>
                  <a:pt x="96253" y="1042098"/>
                </a:lnTo>
                <a:lnTo>
                  <a:pt x="105918" y="1041768"/>
                </a:lnTo>
                <a:lnTo>
                  <a:pt x="151879" y="1028039"/>
                </a:lnTo>
                <a:lnTo>
                  <a:pt x="187045" y="984173"/>
                </a:lnTo>
                <a:lnTo>
                  <a:pt x="192506" y="932929"/>
                </a:lnTo>
                <a:lnTo>
                  <a:pt x="192506" y="581253"/>
                </a:lnTo>
                <a:lnTo>
                  <a:pt x="191909" y="560044"/>
                </a:lnTo>
                <a:lnTo>
                  <a:pt x="190550" y="546290"/>
                </a:lnTo>
                <a:lnTo>
                  <a:pt x="193306" y="544080"/>
                </a:lnTo>
                <a:lnTo>
                  <a:pt x="216903" y="498894"/>
                </a:lnTo>
                <a:lnTo>
                  <a:pt x="219151" y="460844"/>
                </a:lnTo>
                <a:lnTo>
                  <a:pt x="219151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58788" y="7740732"/>
            <a:ext cx="219710" cy="1042669"/>
          </a:xfrm>
          <a:custGeom>
            <a:avLst/>
            <a:gdLst/>
            <a:ahLst/>
            <a:cxnLst/>
            <a:rect l="l" t="t" r="r" b="b"/>
            <a:pathLst>
              <a:path w="219709" h="1042670">
                <a:moveTo>
                  <a:pt x="219163" y="109169"/>
                </a:moveTo>
                <a:lnTo>
                  <a:pt x="216903" y="71132"/>
                </a:lnTo>
                <a:lnTo>
                  <a:pt x="193319" y="25933"/>
                </a:lnTo>
                <a:lnTo>
                  <a:pt x="153035" y="3060"/>
                </a:lnTo>
                <a:lnTo>
                  <a:pt x="122910" y="0"/>
                </a:lnTo>
                <a:lnTo>
                  <a:pt x="113245" y="330"/>
                </a:lnTo>
                <a:lnTo>
                  <a:pt x="67284" y="14058"/>
                </a:lnTo>
                <a:lnTo>
                  <a:pt x="32118" y="57924"/>
                </a:lnTo>
                <a:lnTo>
                  <a:pt x="26657" y="109169"/>
                </a:lnTo>
                <a:lnTo>
                  <a:pt x="26657" y="460844"/>
                </a:lnTo>
                <a:lnTo>
                  <a:pt x="27254" y="482053"/>
                </a:lnTo>
                <a:lnTo>
                  <a:pt x="28600" y="495820"/>
                </a:lnTo>
                <a:lnTo>
                  <a:pt x="25857" y="498017"/>
                </a:lnTo>
                <a:lnTo>
                  <a:pt x="2260" y="543204"/>
                </a:lnTo>
                <a:lnTo>
                  <a:pt x="0" y="581253"/>
                </a:lnTo>
                <a:lnTo>
                  <a:pt x="0" y="932929"/>
                </a:lnTo>
                <a:lnTo>
                  <a:pt x="2260" y="970965"/>
                </a:lnTo>
                <a:lnTo>
                  <a:pt x="25857" y="1016165"/>
                </a:lnTo>
                <a:lnTo>
                  <a:pt x="66141" y="1039037"/>
                </a:lnTo>
                <a:lnTo>
                  <a:pt x="96266" y="1042098"/>
                </a:lnTo>
                <a:lnTo>
                  <a:pt x="105930" y="1041768"/>
                </a:lnTo>
                <a:lnTo>
                  <a:pt x="151892" y="1028039"/>
                </a:lnTo>
                <a:lnTo>
                  <a:pt x="187045" y="984173"/>
                </a:lnTo>
                <a:lnTo>
                  <a:pt x="192519" y="932929"/>
                </a:lnTo>
                <a:lnTo>
                  <a:pt x="192519" y="581253"/>
                </a:lnTo>
                <a:lnTo>
                  <a:pt x="191909" y="560044"/>
                </a:lnTo>
                <a:lnTo>
                  <a:pt x="190550" y="546303"/>
                </a:lnTo>
                <a:lnTo>
                  <a:pt x="193319" y="544080"/>
                </a:lnTo>
                <a:lnTo>
                  <a:pt x="216903" y="498894"/>
                </a:lnTo>
                <a:lnTo>
                  <a:pt x="219163" y="460844"/>
                </a:lnTo>
                <a:lnTo>
                  <a:pt x="219163" y="109169"/>
                </a:lnTo>
                <a:close/>
              </a:path>
            </a:pathLst>
          </a:custGeom>
          <a:solidFill>
            <a:srgbClr val="61D835">
              <a:alpha val="5726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4832865" y="8846133"/>
            <a:ext cx="100965" cy="393065"/>
            <a:chOff x="4832865" y="8846133"/>
            <a:chExt cx="100965" cy="393065"/>
          </a:xfrm>
        </p:grpSpPr>
        <p:sp>
          <p:nvSpPr>
            <p:cNvPr id="37" name="object 37"/>
            <p:cNvSpPr/>
            <p:nvPr/>
          </p:nvSpPr>
          <p:spPr>
            <a:xfrm>
              <a:off x="488312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32865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5599884" y="8846133"/>
            <a:ext cx="100965" cy="393065"/>
            <a:chOff x="5599884" y="8846133"/>
            <a:chExt cx="100965" cy="393065"/>
          </a:xfrm>
        </p:grpSpPr>
        <p:sp>
          <p:nvSpPr>
            <p:cNvPr id="40" name="object 40"/>
            <p:cNvSpPr/>
            <p:nvPr/>
          </p:nvSpPr>
          <p:spPr>
            <a:xfrm>
              <a:off x="5650145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599884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6366902" y="8846133"/>
            <a:ext cx="100965" cy="393065"/>
            <a:chOff x="6366902" y="8846133"/>
            <a:chExt cx="100965" cy="393065"/>
          </a:xfrm>
        </p:grpSpPr>
        <p:sp>
          <p:nvSpPr>
            <p:cNvPr id="43" name="object 43"/>
            <p:cNvSpPr/>
            <p:nvPr/>
          </p:nvSpPr>
          <p:spPr>
            <a:xfrm>
              <a:off x="6417162" y="8936183"/>
              <a:ext cx="0" cy="302895"/>
            </a:xfrm>
            <a:custGeom>
              <a:avLst/>
              <a:gdLst/>
              <a:ahLst/>
              <a:cxnLst/>
              <a:rect l="l" t="t" r="r" b="b"/>
              <a:pathLst>
                <a:path h="302895">
                  <a:moveTo>
                    <a:pt x="0" y="30277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366902" y="884613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2517649" y="2511676"/>
            <a:ext cx="4817110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75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tensor([[[1,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2,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3],</a:t>
            </a:r>
            <a:endParaRPr sz="3300">
              <a:latin typeface="DejaVu Sans Mono"/>
              <a:cs typeface="DejaVu Sans Mono"/>
            </a:endParaRPr>
          </a:p>
          <a:p>
            <a:pPr marL="2024380">
              <a:lnSpc>
                <a:spcPts val="3875"/>
              </a:lnSpc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[3,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6,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9],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29818" y="3474998"/>
            <a:ext cx="30518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[2,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4,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0" dirty="0">
                <a:solidFill>
                  <a:srgbClr val="FFFFFF"/>
                </a:solidFill>
                <a:latin typeface="DejaVu Sans Mono"/>
                <a:cs typeface="DejaVu Sans Mono"/>
              </a:rPr>
              <a:t>5]]])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17649" y="7254592"/>
            <a:ext cx="4817110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75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tensor([[[1,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2,</a:t>
            </a:r>
            <a:r>
              <a:rPr sz="3300" spc="-14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3],</a:t>
            </a:r>
            <a:endParaRPr sz="3300">
              <a:latin typeface="DejaVu Sans Mono"/>
              <a:cs typeface="DejaVu Sans Mono"/>
            </a:endParaRPr>
          </a:p>
          <a:p>
            <a:pPr marL="2024380">
              <a:lnSpc>
                <a:spcPts val="3875"/>
              </a:lnSpc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[3,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6,</a:t>
            </a:r>
            <a:r>
              <a:rPr sz="3300" spc="-5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9],</a:t>
            </a:r>
            <a:endParaRPr sz="3300">
              <a:latin typeface="DejaVu Sans Mono"/>
              <a:cs typeface="DejaVu Sans Mono"/>
            </a:endParaRPr>
          </a:p>
        </p:txBody>
      </p:sp>
      <p:graphicFrame>
        <p:nvGraphicFramePr>
          <p:cNvPr id="48" name="object 48"/>
          <p:cNvGraphicFramePr>
            <a:graphicFrameLocks noGrp="1"/>
          </p:cNvGraphicFramePr>
          <p:nvPr/>
        </p:nvGraphicFramePr>
        <p:xfrm>
          <a:off x="4510768" y="8260676"/>
          <a:ext cx="3166110" cy="1435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6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85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4860">
                <a:tc>
                  <a:txBody>
                    <a:bodyPr/>
                    <a:lstStyle/>
                    <a:p>
                      <a:pPr marR="86360" algn="ctr">
                        <a:lnSpc>
                          <a:spcPts val="3720"/>
                        </a:lnSpc>
                      </a:pPr>
                      <a:r>
                        <a:rPr sz="3300" spc="-25" dirty="0">
                          <a:solidFill>
                            <a:srgbClr val="FFFFFF"/>
                          </a:solidFill>
                          <a:latin typeface="DejaVu Sans Mono"/>
                          <a:cs typeface="DejaVu Sans Mono"/>
                        </a:rPr>
                        <a:t>[2,</a:t>
                      </a:r>
                      <a:endParaRPr sz="33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sz="3300" spc="-25" dirty="0">
                          <a:solidFill>
                            <a:srgbClr val="FFFFFF"/>
                          </a:solidFill>
                          <a:latin typeface="DejaVu Sans Mono"/>
                          <a:cs typeface="DejaVu Sans Mono"/>
                        </a:rPr>
                        <a:t>4,</a:t>
                      </a:r>
                      <a:endParaRPr sz="33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3720"/>
                        </a:lnSpc>
                      </a:pPr>
                      <a:r>
                        <a:rPr sz="3300" spc="-10" dirty="0">
                          <a:solidFill>
                            <a:srgbClr val="FFFFFF"/>
                          </a:solidFill>
                          <a:latin typeface="DejaVu Sans Mono"/>
                          <a:cs typeface="DejaVu Sans Mono"/>
                        </a:rPr>
                        <a:t>5]]])</a:t>
                      </a:r>
                      <a:endParaRPr sz="3300">
                        <a:latin typeface="DejaVu Sans Mono"/>
                        <a:cs typeface="DejaVu Sans Mono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marR="161925" algn="ctr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2450" spc="-50" dirty="0">
                          <a:solidFill>
                            <a:srgbClr val="61D835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271145" marB="0"/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2450" spc="-50" dirty="0">
                          <a:solidFill>
                            <a:srgbClr val="61D835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271145" marB="0"/>
                </a:tc>
                <a:tc>
                  <a:txBody>
                    <a:bodyPr/>
                    <a:lstStyle/>
                    <a:p>
                      <a:pPr marL="140970">
                        <a:lnSpc>
                          <a:spcPts val="2890"/>
                        </a:lnSpc>
                        <a:spcBef>
                          <a:spcPts val="2135"/>
                        </a:spcBef>
                      </a:pPr>
                      <a:r>
                        <a:rPr sz="2450" spc="-50" dirty="0">
                          <a:solidFill>
                            <a:srgbClr val="61D835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271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9" name="object 49"/>
          <p:cNvGrpSpPr/>
          <p:nvPr/>
        </p:nvGrpSpPr>
        <p:grpSpPr>
          <a:xfrm>
            <a:off x="7085547" y="5378304"/>
            <a:ext cx="9454515" cy="1910714"/>
            <a:chOff x="7085547" y="5378304"/>
            <a:chExt cx="9454515" cy="1910714"/>
          </a:xfrm>
        </p:grpSpPr>
        <p:sp>
          <p:nvSpPr>
            <p:cNvPr id="50" name="object 50"/>
            <p:cNvSpPr/>
            <p:nvPr/>
          </p:nvSpPr>
          <p:spPr>
            <a:xfrm>
              <a:off x="7096018" y="6021157"/>
              <a:ext cx="9211310" cy="1257300"/>
            </a:xfrm>
            <a:custGeom>
              <a:avLst/>
              <a:gdLst/>
              <a:ahLst/>
              <a:cxnLst/>
              <a:rect l="l" t="t" r="r" b="b"/>
              <a:pathLst>
                <a:path w="9211310" h="1257300">
                  <a:moveTo>
                    <a:pt x="0" y="1257210"/>
                  </a:moveTo>
                  <a:lnTo>
                    <a:pt x="9200388" y="1416"/>
                  </a:lnTo>
                  <a:lnTo>
                    <a:pt x="9210763" y="0"/>
                  </a:lnTo>
                </a:path>
              </a:pathLst>
            </a:custGeom>
            <a:ln w="20941">
              <a:solidFill>
                <a:srgbClr val="61D83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289608" y="5972775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80" h="99695">
                  <a:moveTo>
                    <a:pt x="0" y="0"/>
                  </a:moveTo>
                  <a:lnTo>
                    <a:pt x="13591" y="99596"/>
                  </a:lnTo>
                  <a:lnTo>
                    <a:pt x="106394" y="362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5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347222" y="5378304"/>
              <a:ext cx="193040" cy="570230"/>
            </a:xfrm>
            <a:custGeom>
              <a:avLst/>
              <a:gdLst/>
              <a:ahLst/>
              <a:cxnLst/>
              <a:rect l="l" t="t" r="r" b="b"/>
              <a:pathLst>
                <a:path w="193040" h="570229">
                  <a:moveTo>
                    <a:pt x="96255" y="0"/>
                  </a:moveTo>
                  <a:lnTo>
                    <a:pt x="57827" y="5557"/>
                  </a:lnTo>
                  <a:lnTo>
                    <a:pt x="13968" y="40715"/>
                  </a:lnTo>
                  <a:lnTo>
                    <a:pt x="608" y="87962"/>
                  </a:lnTo>
                  <a:lnTo>
                    <a:pt x="0" y="109164"/>
                  </a:lnTo>
                  <a:lnTo>
                    <a:pt x="0" y="460844"/>
                  </a:lnTo>
                  <a:lnTo>
                    <a:pt x="2258" y="498887"/>
                  </a:lnTo>
                  <a:lnTo>
                    <a:pt x="25846" y="544076"/>
                  </a:lnTo>
                  <a:lnTo>
                    <a:pt x="66130" y="566952"/>
                  </a:lnTo>
                  <a:lnTo>
                    <a:pt x="96255" y="570008"/>
                  </a:lnTo>
                  <a:lnTo>
                    <a:pt x="105925" y="569684"/>
                  </a:lnTo>
                  <a:lnTo>
                    <a:pt x="151886" y="555956"/>
                  </a:lnTo>
                  <a:lnTo>
                    <a:pt x="187048" y="512093"/>
                  </a:lnTo>
                  <a:lnTo>
                    <a:pt x="192521" y="460844"/>
                  </a:lnTo>
                  <a:lnTo>
                    <a:pt x="192521" y="109164"/>
                  </a:lnTo>
                  <a:lnTo>
                    <a:pt x="190263" y="71122"/>
                  </a:lnTo>
                  <a:lnTo>
                    <a:pt x="166669" y="25933"/>
                  </a:lnTo>
                  <a:lnTo>
                    <a:pt x="126386" y="3057"/>
                  </a:lnTo>
                  <a:lnTo>
                    <a:pt x="96255" y="0"/>
                  </a:lnTo>
                  <a:close/>
                </a:path>
              </a:pathLst>
            </a:custGeom>
            <a:solidFill>
              <a:srgbClr val="61D835">
                <a:alpha val="5726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1776993" y="5364795"/>
            <a:ext cx="53213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torch.Size([1,</a:t>
            </a:r>
            <a:r>
              <a:rPr sz="3300" spc="-16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dirty="0">
                <a:solidFill>
                  <a:srgbClr val="FFFFFF"/>
                </a:solidFill>
                <a:latin typeface="DejaVu Sans Mono"/>
                <a:cs typeface="DejaVu Sans Mono"/>
              </a:rPr>
              <a:t>3,</a:t>
            </a:r>
            <a:r>
              <a:rPr sz="3300" spc="-165" dirty="0">
                <a:solidFill>
                  <a:srgbClr val="FFFFFF"/>
                </a:solidFill>
                <a:latin typeface="DejaVu Sans Mono"/>
                <a:cs typeface="DejaVu Sans Mono"/>
              </a:rPr>
              <a:t> </a:t>
            </a:r>
            <a:r>
              <a:rPr sz="3300" spc="-25" dirty="0">
                <a:solidFill>
                  <a:srgbClr val="FFFFFF"/>
                </a:solidFill>
                <a:latin typeface="DejaVu Sans Mono"/>
                <a:cs typeface="DejaVu Sans Mono"/>
              </a:rPr>
              <a:t>3])</a:t>
            </a:r>
            <a:endParaRPr sz="3300">
              <a:latin typeface="DejaVu Sans Mono"/>
              <a:cs typeface="DejaVu Sans Mon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4342256" y="3494694"/>
            <a:ext cx="2710815" cy="109093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850" dirty="0">
                <a:solidFill>
                  <a:srgbClr val="FFFFFF"/>
                </a:solidFill>
                <a:latin typeface="Arial"/>
                <a:cs typeface="Arial"/>
              </a:rPr>
              <a:t>Dimension</a:t>
            </a:r>
            <a:r>
              <a:rPr sz="2850" spc="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spc="-6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2850" spc="-60" dirty="0">
                <a:solidFill>
                  <a:srgbClr val="FFFFFF"/>
                </a:solidFill>
                <a:latin typeface="DejaVu Sans Mono"/>
                <a:cs typeface="DejaVu Sans Mono"/>
              </a:rPr>
              <a:t>dim</a:t>
            </a:r>
            <a:r>
              <a:rPr sz="2850" spc="-6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850">
              <a:latin typeface="Arial"/>
              <a:cs typeface="Arial"/>
            </a:endParaRPr>
          </a:p>
          <a:p>
            <a:pPr marL="493395">
              <a:lnSpc>
                <a:spcPct val="100000"/>
              </a:lnSpc>
              <a:spcBef>
                <a:spcPts val="935"/>
              </a:spcBef>
              <a:tabLst>
                <a:tab pos="1260475" algn="l"/>
                <a:tab pos="2027555" algn="l"/>
              </a:tabLst>
            </a:pPr>
            <a:r>
              <a:rPr sz="2450" spc="-50" dirty="0">
                <a:solidFill>
                  <a:srgbClr val="FAE232"/>
                </a:solidFill>
                <a:latin typeface="DejaVu Sans Mono"/>
                <a:cs typeface="DejaVu Sans Mono"/>
              </a:rPr>
              <a:t>0</a:t>
            </a:r>
            <a:r>
              <a:rPr sz="2450" dirty="0">
                <a:solidFill>
                  <a:srgbClr val="FAE232"/>
                </a:solidFill>
                <a:latin typeface="DejaVu Sans Mono"/>
                <a:cs typeface="DejaVu Sans Mono"/>
              </a:rPr>
              <a:t>	</a:t>
            </a:r>
            <a:r>
              <a:rPr sz="2450" spc="-50" dirty="0">
                <a:solidFill>
                  <a:srgbClr val="FAE232"/>
                </a:solidFill>
                <a:latin typeface="DejaVu Sans Mono"/>
                <a:cs typeface="DejaVu Sans Mono"/>
              </a:rPr>
              <a:t>1</a:t>
            </a:r>
            <a:r>
              <a:rPr sz="2450" dirty="0">
                <a:solidFill>
                  <a:srgbClr val="FAE232"/>
                </a:solidFill>
                <a:latin typeface="DejaVu Sans Mono"/>
                <a:cs typeface="DejaVu Sans Mono"/>
              </a:rPr>
              <a:t>	</a:t>
            </a:r>
            <a:r>
              <a:rPr sz="2450" spc="-50" dirty="0">
                <a:solidFill>
                  <a:srgbClr val="FAE232"/>
                </a:solidFill>
                <a:latin typeface="DejaVu Sans Mono"/>
                <a:cs typeface="DejaVu Sans Mono"/>
              </a:rPr>
              <a:t>2</a:t>
            </a:r>
            <a:endParaRPr sz="2450">
              <a:latin typeface="DejaVu Sans Mono"/>
              <a:cs typeface="DejaVu Sans Mon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466610" y="3065150"/>
            <a:ext cx="9715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FAE232"/>
                </a:solidFill>
                <a:latin typeface="DejaVu Sans Mono"/>
                <a:cs typeface="DejaVu Sans Mono"/>
              </a:rPr>
              <a:t>dim=0</a:t>
            </a:r>
            <a:endParaRPr sz="2450">
              <a:latin typeface="DejaVu Sans Mono"/>
              <a:cs typeface="DejaVu Sans Mon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468144" y="5437048"/>
            <a:ext cx="9683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FAE232"/>
                </a:solidFill>
                <a:latin typeface="Courier New"/>
                <a:cs typeface="Courier New"/>
              </a:rPr>
              <a:t>dim=1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466610" y="7807415"/>
            <a:ext cx="9715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FAE232"/>
                </a:solidFill>
                <a:latin typeface="DejaVu Sans Mono"/>
                <a:cs typeface="DejaVu Sans Mono"/>
              </a:rPr>
              <a:t>dim=2</a:t>
            </a:r>
            <a:endParaRPr sz="2450">
              <a:latin typeface="DejaVu Sans Mono"/>
              <a:cs typeface="DejaVu Sans Mono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773593" y="293945"/>
            <a:ext cx="105575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75" dirty="0"/>
              <a:t>T</a:t>
            </a:r>
            <a:r>
              <a:rPr sz="9450" spc="760" dirty="0"/>
              <a:t>ensor</a:t>
            </a:r>
            <a:r>
              <a:rPr sz="9450" spc="-120" dirty="0"/>
              <a:t> </a:t>
            </a:r>
            <a:r>
              <a:rPr sz="9450" spc="645" dirty="0"/>
              <a:t>dimensions</a:t>
            </a:r>
            <a:endParaRPr sz="94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98516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60019" y="5163250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464029" y="9557809"/>
            <a:ext cx="375920" cy="438784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5715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45"/>
              </a:spcBef>
            </a:pP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23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1125315" y="2350713"/>
          <a:ext cx="554037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2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A*J</a:t>
                      </a:r>
                      <a:r>
                        <a:rPr sz="23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B*L</a:t>
                      </a: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A*K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B*M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D*J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E*L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D*K</a:t>
                      </a:r>
                      <a:r>
                        <a:rPr sz="23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E*M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G*J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H*L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I*N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G*K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H*M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+</a:t>
                      </a:r>
                      <a:r>
                        <a:rPr sz="23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I*O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418378" y="6549538"/>
          <a:ext cx="1764664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5FA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126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716951" y="7900282"/>
          <a:ext cx="2601595" cy="838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marR="44450"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716951" y="6633305"/>
          <a:ext cx="2601595" cy="815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59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13574968" y="5173629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90770" y="517381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4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573996" y="5101582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3x2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47190" y="5142308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62995" y="5142493"/>
            <a:ext cx="245745" cy="354330"/>
          </a:xfrm>
          <a:custGeom>
            <a:avLst/>
            <a:gdLst/>
            <a:ahLst/>
            <a:cxnLst/>
            <a:rect l="l" t="t" r="r" b="b"/>
            <a:pathLst>
              <a:path w="245745" h="354329">
                <a:moveTo>
                  <a:pt x="245442" y="0"/>
                </a:moveTo>
                <a:lnTo>
                  <a:pt x="0" y="0"/>
                </a:lnTo>
                <a:lnTo>
                  <a:pt x="0" y="353801"/>
                </a:lnTo>
                <a:lnTo>
                  <a:pt x="245442" y="353801"/>
                </a:lnTo>
                <a:lnTo>
                  <a:pt x="245442" y="0"/>
                </a:lnTo>
                <a:close/>
              </a:path>
            </a:pathLst>
          </a:custGeom>
          <a:solidFill>
            <a:srgbClr val="56C1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18755" y="6594144"/>
            <a:ext cx="765810" cy="2442845"/>
          </a:xfrm>
          <a:custGeom>
            <a:avLst/>
            <a:gdLst/>
            <a:ahLst/>
            <a:cxnLst/>
            <a:rect l="l" t="t" r="r" b="b"/>
            <a:pathLst>
              <a:path w="765809" h="2442845">
                <a:moveTo>
                  <a:pt x="765483" y="0"/>
                </a:moveTo>
                <a:lnTo>
                  <a:pt x="0" y="0"/>
                </a:lnTo>
                <a:lnTo>
                  <a:pt x="0" y="2442759"/>
                </a:lnTo>
                <a:lnTo>
                  <a:pt x="765483" y="2442759"/>
                </a:lnTo>
                <a:lnTo>
                  <a:pt x="765483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476242" y="6549538"/>
          <a:ext cx="1764664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476242" y="2350713"/>
          <a:ext cx="1764664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4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2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K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61D83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25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2999908" y="6549538"/>
          <a:ext cx="260159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16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9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999908" y="2350713"/>
          <a:ext cx="2601595" cy="2516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2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3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solidFill>
                      <a:srgbClr val="16E7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2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88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2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45"/>
                        </a:spcBef>
                      </a:pPr>
                      <a:r>
                        <a:rPr sz="23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3431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6538880" y="293945"/>
            <a:ext cx="702690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930" dirty="0"/>
              <a:t>Dot</a:t>
            </a:r>
            <a:r>
              <a:rPr sz="9450" spc="-114" dirty="0"/>
              <a:t> </a:t>
            </a:r>
            <a:r>
              <a:rPr sz="9450" spc="815" dirty="0"/>
              <a:t>product</a:t>
            </a:r>
            <a:endParaRPr sz="9450"/>
          </a:p>
        </p:txBody>
      </p:sp>
      <p:sp>
        <p:nvSpPr>
          <p:cNvPr id="20" name="object 20"/>
          <p:cNvSpPr txBox="1"/>
          <p:nvPr/>
        </p:nvSpPr>
        <p:spPr>
          <a:xfrm>
            <a:off x="3976815" y="9306721"/>
            <a:ext cx="5626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3x3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39400" y="9306721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3x2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10581" y="7517145"/>
            <a:ext cx="24765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torch.matmul(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80544" y="7598294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21516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97695" y="7291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95691" y="339646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184518" y="339646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25489" y="3090153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1091233" y="7528539"/>
            <a:ext cx="17805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245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60920" y="8769598"/>
            <a:ext cx="184086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819785" algn="l"/>
                <a:tab pos="1638935" algn="l"/>
              </a:tabLst>
            </a:pP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965237" y="9528916"/>
            <a:ext cx="11074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0065" algn="l"/>
                <a:tab pos="931544" algn="l"/>
              </a:tabLst>
            </a:pP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675" b="1" spc="7" baseline="453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675" b="1" baseline="4535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endParaRPr sz="23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982981" y="9306721"/>
            <a:ext cx="5632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3x2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30569" y="10415377"/>
            <a:ext cx="964311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8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140" dirty="0">
                <a:solidFill>
                  <a:srgbClr val="FFFFFF"/>
                </a:solidFill>
                <a:latin typeface="Calibri"/>
                <a:cs typeface="Calibri"/>
              </a:rPr>
              <a:t>live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demo,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80" dirty="0">
                <a:solidFill>
                  <a:srgbClr val="FFFFFF"/>
                </a:solidFill>
                <a:latin typeface="Calibri"/>
                <a:cs typeface="Calibri"/>
              </a:rPr>
              <a:t>checkout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www.matrixmultiplication.xyz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84581" y="4997270"/>
            <a:ext cx="5158740" cy="995044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R="132080" algn="ctr">
              <a:lnSpc>
                <a:spcPct val="100000"/>
              </a:lnSpc>
              <a:spcBef>
                <a:spcPts val="969"/>
              </a:spcBef>
              <a:tabLst>
                <a:tab pos="3061970" algn="l"/>
              </a:tabLst>
            </a:pP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3x3</a:t>
            </a: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	</a:t>
            </a:r>
            <a:r>
              <a:rPr sz="24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3x2</a:t>
            </a:r>
            <a:endParaRPr sz="24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inside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0" dirty="0">
                <a:solidFill>
                  <a:srgbClr val="FFFFFF"/>
                </a:solidFill>
                <a:latin typeface="Calibri"/>
                <a:cs typeface="Calibri"/>
              </a:rPr>
              <a:t>must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15" dirty="0">
                <a:solidFill>
                  <a:srgbClr val="FFFFFF"/>
                </a:solidFill>
                <a:latin typeface="Calibri"/>
                <a:cs typeface="Calibri"/>
              </a:rPr>
              <a:t>match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81159" y="5317296"/>
            <a:ext cx="2458720" cy="62865"/>
            <a:chOff x="4581159" y="5317296"/>
            <a:chExt cx="2458720" cy="62865"/>
          </a:xfrm>
        </p:grpSpPr>
        <p:sp>
          <p:nvSpPr>
            <p:cNvPr id="36" name="object 36"/>
            <p:cNvSpPr/>
            <p:nvPr/>
          </p:nvSpPr>
          <p:spPr>
            <a:xfrm>
              <a:off x="4638749" y="5348709"/>
              <a:ext cx="2343785" cy="0"/>
            </a:xfrm>
            <a:custGeom>
              <a:avLst/>
              <a:gdLst/>
              <a:ahLst/>
              <a:cxnLst/>
              <a:rect l="l" t="t" r="r" b="b"/>
              <a:pathLst>
                <a:path w="2343784">
                  <a:moveTo>
                    <a:pt x="0" y="0"/>
                  </a:moveTo>
                  <a:lnTo>
                    <a:pt x="5235" y="0"/>
                  </a:lnTo>
                  <a:lnTo>
                    <a:pt x="2338077" y="0"/>
                  </a:lnTo>
                  <a:lnTo>
                    <a:pt x="2343312" y="0"/>
                  </a:lnTo>
                </a:path>
              </a:pathLst>
            </a:custGeom>
            <a:ln w="104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81156" y="5317305"/>
              <a:ext cx="2458720" cy="62865"/>
            </a:xfrm>
            <a:custGeom>
              <a:avLst/>
              <a:gdLst/>
              <a:ahLst/>
              <a:cxnLst/>
              <a:rect l="l" t="t" r="r" b="b"/>
              <a:pathLst>
                <a:path w="2458720" h="62864">
                  <a:moveTo>
                    <a:pt x="62826" y="0"/>
                  </a:moveTo>
                  <a:lnTo>
                    <a:pt x="0" y="31407"/>
                  </a:lnTo>
                  <a:lnTo>
                    <a:pt x="62826" y="62826"/>
                  </a:lnTo>
                  <a:lnTo>
                    <a:pt x="62826" y="0"/>
                  </a:lnTo>
                  <a:close/>
                </a:path>
                <a:path w="2458720" h="62864">
                  <a:moveTo>
                    <a:pt x="2458491" y="31407"/>
                  </a:moveTo>
                  <a:lnTo>
                    <a:pt x="2395664" y="0"/>
                  </a:lnTo>
                  <a:lnTo>
                    <a:pt x="2395664" y="62826"/>
                  </a:lnTo>
                  <a:lnTo>
                    <a:pt x="2458491" y="3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138730" y="5589470"/>
            <a:ext cx="54343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275543" y="9503811"/>
            <a:ext cx="1101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77190" algn="l"/>
                <a:tab pos="899160" algn="l"/>
              </a:tabLst>
            </a:pP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450" spc="-52" baseline="-4830" dirty="0">
                <a:solidFill>
                  <a:srgbClr val="FFFFFF"/>
                </a:solidFill>
                <a:latin typeface="Arial"/>
                <a:cs typeface="Arial"/>
              </a:rPr>
              <a:t>24</a:t>
            </a:r>
            <a:r>
              <a:rPr sz="3450" baseline="-483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450" b="1" spc="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67104" y="3396467"/>
            <a:ext cx="24765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torch.matmul(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14646" y="7689337"/>
            <a:ext cx="2139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124" y="4646965"/>
            <a:ext cx="3060700" cy="2834640"/>
            <a:chOff x="618124" y="4646965"/>
            <a:chExt cx="3060700" cy="2834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269" y="4646965"/>
              <a:ext cx="2068940" cy="20689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4408" y="5593699"/>
              <a:ext cx="1364257" cy="13642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8124" y="6116958"/>
              <a:ext cx="1364257" cy="1364257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Learns </a:t>
            </a:r>
            <a:r>
              <a:rPr sz="31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100">
              <a:latin typeface="Century Gothic"/>
              <a:cs typeface="Century Gothic"/>
            </a:endParaRPr>
          </a:p>
          <a:p>
            <a:pPr algn="ctr">
              <a:lnSpc>
                <a:spcPts val="3210"/>
              </a:lnSpc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(patterns/features/weights)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Representation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87575" y="5470909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90" dirty="0">
                <a:solidFill>
                  <a:srgbClr val="FFFFFF"/>
                </a:solidFill>
                <a:latin typeface="Calibri"/>
                <a:cs typeface="Calibri"/>
              </a:rPr>
              <a:t>Ramen,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Spaghetti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899290" y="5974330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>
                <a:moveTo>
                  <a:pt x="0" y="0"/>
                </a:moveTo>
                <a:lnTo>
                  <a:pt x="353243" y="0"/>
                </a:lnTo>
                <a:lnTo>
                  <a:pt x="36371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0" name="object 20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7549593" y="5919772"/>
            <a:ext cx="454025" cy="100965"/>
            <a:chOff x="7549593" y="5919772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690513" y="5919772"/>
            <a:ext cx="454025" cy="100965"/>
            <a:chOff x="11690513" y="5919772"/>
            <a:chExt cx="454025" cy="100965"/>
          </a:xfrm>
        </p:grpSpPr>
        <p:sp>
          <p:nvSpPr>
            <p:cNvPr id="26" name="object 26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446192" y="1855035"/>
          <a:ext cx="5311775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[[0.092,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0.210,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0.415],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31750" marR="3175">
                        <a:lnSpc>
                          <a:spcPts val="3379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[0.778,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3379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0.929,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0.030],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425">
                <a:tc>
                  <a:txBody>
                    <a:bodyPr/>
                    <a:lstStyle/>
                    <a:p>
                      <a:pPr marL="31750" marR="31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[0.019,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  <a:p>
                      <a:pPr marL="31750" marR="31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0.182,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0.555],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539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 rot="21240000">
            <a:off x="4593442" y="806556"/>
            <a:ext cx="515497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0"/>
              </a:lnSpc>
            </a:pPr>
            <a:r>
              <a:rPr sz="3700" b="1" spc="-9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7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Initialise</a:t>
            </a:r>
            <a:r>
              <a:rPr sz="370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172" baseline="525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5550" b="1" spc="-240" baseline="52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89" baseline="6756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endParaRPr sz="5550" baseline="6756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 rot="21240000">
            <a:off x="4252130" y="1333781"/>
            <a:ext cx="5966094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5"/>
              </a:lnSpc>
            </a:pPr>
            <a:r>
              <a:rPr sz="5550" b="1" spc="-337" baseline="-6006" dirty="0">
                <a:solidFill>
                  <a:srgbClr val="FFFFFF"/>
                </a:solidFill>
                <a:latin typeface="Arial"/>
                <a:cs typeface="Arial"/>
              </a:rPr>
              <a:t>weights</a:t>
            </a:r>
            <a:r>
              <a:rPr sz="5550" b="1" spc="-240" baseline="-60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104" baseline="-2252" dirty="0">
                <a:solidFill>
                  <a:srgbClr val="FFFFFF"/>
                </a:solidFill>
                <a:latin typeface="Arial"/>
                <a:cs typeface="Arial"/>
              </a:rPr>
              <a:t>(only</a:t>
            </a:r>
            <a:r>
              <a:rPr sz="5550" b="1" spc="-26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7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beginning)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5326968" y="579955"/>
            <a:ext cx="2379980" cy="1783714"/>
            <a:chOff x="15326968" y="579955"/>
            <a:chExt cx="2379980" cy="1783714"/>
          </a:xfrm>
        </p:grpSpPr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326968" y="682755"/>
              <a:ext cx="2240801" cy="168060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87903" y="579955"/>
              <a:ext cx="418835" cy="41883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15231819" y="2543670"/>
            <a:ext cx="2626995" cy="1748789"/>
            <a:chOff x="15231819" y="2543670"/>
            <a:chExt cx="2626995" cy="1748789"/>
          </a:xfrm>
        </p:grpSpPr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31819" y="2668164"/>
              <a:ext cx="2431102" cy="162390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439552" y="2543670"/>
              <a:ext cx="418835" cy="418835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12694723" y="579955"/>
            <a:ext cx="2517140" cy="3886835"/>
            <a:chOff x="12694723" y="579955"/>
            <a:chExt cx="2517140" cy="3886835"/>
          </a:xfrm>
        </p:grpSpPr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94723" y="734260"/>
              <a:ext cx="2368699" cy="1577590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92529" y="2493560"/>
              <a:ext cx="1973107" cy="197310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23188" y="2343915"/>
              <a:ext cx="418835" cy="4188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792492" y="579955"/>
              <a:ext cx="418835" cy="41883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 rot="60000">
            <a:off x="15394767" y="160187"/>
            <a:ext cx="365641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5550" b="1" spc="135" baseline="3003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5550" b="1" spc="-209" baseline="300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412" baseline="2252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5550" b="1" spc="-209" baseline="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3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955926" y="7141662"/>
            <a:ext cx="4999355" cy="11760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726564" marR="5080" indent="-1714500">
              <a:lnSpc>
                <a:spcPts val="4190"/>
              </a:lnSpc>
              <a:spcBef>
                <a:spcPts val="140"/>
              </a:spcBef>
            </a:pPr>
            <a:r>
              <a:rPr sz="5550" b="1" spc="89" baseline="-2252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5550" b="1" spc="-157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359" baseline="-2252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5550" b="1" spc="-157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204" dirty="0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sz="3700" b="1" spc="-70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2057172" y="2695056"/>
            <a:ext cx="605790" cy="100965"/>
            <a:chOff x="12057172" y="2695056"/>
            <a:chExt cx="605790" cy="100965"/>
          </a:xfrm>
        </p:grpSpPr>
        <p:sp>
          <p:nvSpPr>
            <p:cNvPr id="47" name="object 47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15024903" y="4592954"/>
            <a:ext cx="100965" cy="605790"/>
            <a:chOff x="15024903" y="4592954"/>
            <a:chExt cx="100965" cy="605790"/>
          </a:xfrm>
        </p:grpSpPr>
        <p:sp>
          <p:nvSpPr>
            <p:cNvPr id="50" name="object 50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7292237" y="8183350"/>
            <a:ext cx="4416425" cy="280035"/>
            <a:chOff x="7292237" y="8183350"/>
            <a:chExt cx="4416425" cy="280035"/>
          </a:xfrm>
        </p:grpSpPr>
        <p:sp>
          <p:nvSpPr>
            <p:cNvPr id="53" name="object 53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455755" y="7367963"/>
            <a:ext cx="4034790" cy="11728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sz="5550" b="1" spc="157" baseline="-2252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5550" b="1" spc="-20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465" baseline="-1501" dirty="0">
                <a:solidFill>
                  <a:srgbClr val="FFFFFF"/>
                </a:solidFill>
                <a:latin typeface="Arial"/>
                <a:cs typeface="Arial"/>
              </a:rPr>
              <a:t>Repeat</a:t>
            </a:r>
            <a:r>
              <a:rPr sz="5550" b="1" spc="-195" baseline="-15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7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540" baseline="1501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700" b="1" spc="-33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title"/>
          </p:nvPr>
        </p:nvSpPr>
        <p:spPr>
          <a:xfrm>
            <a:off x="280633" y="450759"/>
            <a:ext cx="3750310" cy="167767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529590" marR="5080" indent="-517525">
              <a:lnSpc>
                <a:spcPts val="6070"/>
              </a:lnSpc>
              <a:spcBef>
                <a:spcPts val="1025"/>
              </a:spcBef>
            </a:pPr>
            <a:r>
              <a:rPr sz="5750" spc="345" dirty="0"/>
              <a:t>Supervised </a:t>
            </a:r>
            <a:r>
              <a:rPr sz="5750" spc="225" dirty="0"/>
              <a:t>learning</a:t>
            </a:r>
            <a:endParaRPr sz="5750"/>
          </a:p>
        </p:txBody>
      </p:sp>
      <p:sp>
        <p:nvSpPr>
          <p:cNvPr id="57" name="object 57"/>
          <p:cNvSpPr txBox="1"/>
          <p:nvPr/>
        </p:nvSpPr>
        <p:spPr>
          <a:xfrm rot="120000">
            <a:off x="856814" y="2254084"/>
            <a:ext cx="2127518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10" dirty="0">
                <a:solidFill>
                  <a:srgbClr val="FFFFFF"/>
                </a:solidFill>
                <a:latin typeface="Arial"/>
                <a:cs typeface="Arial"/>
              </a:rPr>
              <a:t>(overview)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7718" y="293945"/>
            <a:ext cx="97891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75" dirty="0"/>
              <a:t>T</a:t>
            </a:r>
            <a:r>
              <a:rPr sz="9450" spc="760" dirty="0"/>
              <a:t>ensor</a:t>
            </a:r>
            <a:r>
              <a:rPr sz="9450" spc="-120" dirty="0"/>
              <a:t> </a:t>
            </a:r>
            <a:r>
              <a:rPr sz="9450" spc="670" dirty="0"/>
              <a:t>attributes</a:t>
            </a:r>
            <a:endParaRPr sz="94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91574" y="2806197"/>
          <a:ext cx="16990695" cy="7368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7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1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4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700" spc="265" dirty="0">
                          <a:latin typeface="Calibri"/>
                          <a:cs typeface="Calibri"/>
                        </a:rPr>
                        <a:t>Attribute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700" spc="215" dirty="0">
                          <a:latin typeface="Calibri"/>
                          <a:cs typeface="Calibri"/>
                        </a:rPr>
                        <a:t>Meaning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370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700" spc="415" dirty="0">
                          <a:latin typeface="Calibri"/>
                          <a:cs typeface="Calibri"/>
                        </a:rPr>
                        <a:t>Code</a:t>
                      </a:r>
                      <a:endParaRPr sz="37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2450" spc="175" dirty="0">
                          <a:latin typeface="Calibri"/>
                          <a:cs typeface="Calibri"/>
                        </a:rPr>
                        <a:t>Shape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387350" marR="467995" indent="-57785">
                        <a:lnSpc>
                          <a:spcPct val="109400"/>
                        </a:lnSpc>
                      </a:pPr>
                      <a:r>
                        <a:rPr sz="2450" spc="2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length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(number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0" dirty="0">
                          <a:latin typeface="Calibri"/>
                          <a:cs typeface="Calibri"/>
                        </a:rPr>
                        <a:t>elements)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450" spc="185" dirty="0">
                          <a:latin typeface="Calibri"/>
                          <a:cs typeface="Calibri"/>
                        </a:rPr>
                        <a:t>each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dimensions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0" dirty="0">
                          <a:latin typeface="Calibri"/>
                          <a:cs typeface="Calibri"/>
                        </a:rPr>
                        <a:t>tensor.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125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2450" spc="-170" dirty="0">
                          <a:latin typeface="Courier New"/>
                          <a:cs typeface="Courier New"/>
                        </a:rPr>
                        <a:t>tensor.shape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2450" spc="130" dirty="0">
                          <a:latin typeface="Calibri"/>
                          <a:cs typeface="Calibri"/>
                        </a:rPr>
                        <a:t>Rank/dimensions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0985" marR="398780" algn="ctr">
                        <a:lnSpc>
                          <a:spcPct val="109400"/>
                        </a:lnSpc>
                        <a:spcBef>
                          <a:spcPts val="585"/>
                        </a:spcBef>
                      </a:pPr>
                      <a:r>
                        <a:rPr sz="2450" spc="21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0" dirty="0">
                          <a:latin typeface="Calibri"/>
                          <a:cs typeface="Calibri"/>
                        </a:rPr>
                        <a:t>total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5" dirty="0">
                          <a:latin typeface="Calibri"/>
                          <a:cs typeface="Calibri"/>
                        </a:rPr>
                        <a:t>number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tensor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dimensions.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3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0" dirty="0">
                          <a:latin typeface="Calibri"/>
                          <a:cs typeface="Calibri"/>
                        </a:rPr>
                        <a:t>scalar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0" dirty="0">
                          <a:latin typeface="Calibri"/>
                          <a:cs typeface="Calibri"/>
                        </a:rPr>
                        <a:t>0,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450" spc="175" dirty="0">
                          <a:latin typeface="Calibri"/>
                          <a:cs typeface="Calibri"/>
                        </a:rPr>
                        <a:t>vector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-135" dirty="0">
                          <a:latin typeface="Calibri"/>
                          <a:cs typeface="Calibri"/>
                        </a:rPr>
                        <a:t>1,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matrix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75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55" dirty="0">
                          <a:latin typeface="Calibri"/>
                          <a:cs typeface="Calibri"/>
                        </a:rPr>
                        <a:t>2,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tensor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rank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-25" dirty="0">
                          <a:latin typeface="Courier New"/>
                          <a:cs typeface="Courier New"/>
                        </a:rPr>
                        <a:t>n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7429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2450" spc="-235" dirty="0">
                          <a:latin typeface="Courier New"/>
                          <a:cs typeface="Courier New"/>
                        </a:rPr>
                        <a:t>tensor.ndim</a:t>
                      </a:r>
                      <a:r>
                        <a:rPr sz="2450" spc="-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50" spc="-125" dirty="0">
                          <a:latin typeface="Courier New"/>
                          <a:cs typeface="Courier New"/>
                        </a:rPr>
                        <a:t>or</a:t>
                      </a:r>
                      <a:r>
                        <a:rPr sz="2450" spc="-44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50" spc="-165" dirty="0">
                          <a:latin typeface="Courier New"/>
                          <a:cs typeface="Courier New"/>
                        </a:rPr>
                        <a:t>tensor.size()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21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8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53465" marR="253365" indent="-725170">
                        <a:lnSpc>
                          <a:spcPct val="109400"/>
                        </a:lnSpc>
                      </a:pPr>
                      <a:r>
                        <a:rPr sz="2450" spc="215" dirty="0">
                          <a:latin typeface="Calibri"/>
                          <a:cs typeface="Calibri"/>
                        </a:rPr>
                        <a:t>Speci&lt;c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axis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dimension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5" dirty="0">
                          <a:latin typeface="Calibri"/>
                          <a:cs typeface="Calibri"/>
                        </a:rPr>
                        <a:t>(e.g.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-20" dirty="0">
                          <a:latin typeface="Calibri"/>
                          <a:cs typeface="Calibri"/>
                        </a:rPr>
                        <a:t>“1st </a:t>
                      </a:r>
                      <a:r>
                        <a:rPr sz="2450" spc="100" dirty="0">
                          <a:latin typeface="Calibri"/>
                          <a:cs typeface="Calibri"/>
                        </a:rPr>
                        <a:t>axis”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“0th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00" dirty="0">
                          <a:latin typeface="Calibri"/>
                          <a:cs typeface="Calibri"/>
                        </a:rPr>
                        <a:t>dimension”)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12509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137160" algn="ctr">
                        <a:lnSpc>
                          <a:spcPct val="100000"/>
                        </a:lnSpc>
                      </a:pPr>
                      <a:r>
                        <a:rPr sz="2450" spc="3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particular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dimension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7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80" dirty="0">
                          <a:latin typeface="Calibri"/>
                          <a:cs typeface="Calibri"/>
                        </a:rPr>
                        <a:t>tensor.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205104" algn="ctr">
                        <a:lnSpc>
                          <a:spcPct val="100000"/>
                        </a:lnSpc>
                      </a:pPr>
                      <a:r>
                        <a:rPr sz="2450" spc="-225" dirty="0">
                          <a:latin typeface="Courier New"/>
                          <a:cs typeface="Courier New"/>
                        </a:rPr>
                        <a:t>tensor[0],</a:t>
                      </a:r>
                      <a:r>
                        <a:rPr sz="2450" spc="-4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50" spc="-229" dirty="0">
                          <a:latin typeface="Courier New"/>
                          <a:cs typeface="Courier New"/>
                        </a:rPr>
                        <a:t>tensor[:,</a:t>
                      </a:r>
                      <a:r>
                        <a:rPr sz="2450" spc="-4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450" spc="-25" dirty="0">
                          <a:latin typeface="Courier New"/>
                          <a:cs typeface="Courier New"/>
                        </a:rPr>
                        <a:t>1]…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59030" y="592708"/>
            <a:ext cx="4470525" cy="535036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60678" y="6001567"/>
            <a:ext cx="6965254" cy="48988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9559" y="6565075"/>
            <a:ext cx="4576034" cy="168169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5793" y="408166"/>
            <a:ext cx="19370675" cy="10492740"/>
            <a:chOff x="205793" y="408166"/>
            <a:chExt cx="19370675" cy="1049274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66555" y="408166"/>
              <a:ext cx="7468308" cy="57194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793" y="905874"/>
              <a:ext cx="7664050" cy="547609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204799" y="4222932"/>
              <a:ext cx="2139315" cy="796290"/>
            </a:xfrm>
            <a:custGeom>
              <a:avLst/>
              <a:gdLst/>
              <a:ahLst/>
              <a:cxnLst/>
              <a:rect l="l" t="t" r="r" b="b"/>
              <a:pathLst>
                <a:path w="2139315" h="796289">
                  <a:moveTo>
                    <a:pt x="264683" y="0"/>
                  </a:moveTo>
                  <a:lnTo>
                    <a:pt x="1874329" y="0"/>
                  </a:lnTo>
                  <a:lnTo>
                    <a:pt x="1926999" y="202"/>
                  </a:lnTo>
                  <a:lnTo>
                    <a:pt x="1969476" y="1621"/>
                  </a:lnTo>
                  <a:lnTo>
                    <a:pt x="2029671" y="12970"/>
                  </a:lnTo>
                  <a:lnTo>
                    <a:pt x="2088538" y="50473"/>
                  </a:lnTo>
                  <a:lnTo>
                    <a:pt x="2126042" y="109341"/>
                  </a:lnTo>
                  <a:lnTo>
                    <a:pt x="2137391" y="169536"/>
                  </a:lnTo>
                  <a:lnTo>
                    <a:pt x="2138809" y="212012"/>
                  </a:lnTo>
                  <a:lnTo>
                    <a:pt x="2139012" y="264683"/>
                  </a:lnTo>
                  <a:lnTo>
                    <a:pt x="2139012" y="531079"/>
                  </a:lnTo>
                  <a:lnTo>
                    <a:pt x="2138809" y="583750"/>
                  </a:lnTo>
                  <a:lnTo>
                    <a:pt x="2137391" y="626226"/>
                  </a:lnTo>
                  <a:lnTo>
                    <a:pt x="2126042" y="686421"/>
                  </a:lnTo>
                  <a:lnTo>
                    <a:pt x="2088538" y="745289"/>
                  </a:lnTo>
                  <a:lnTo>
                    <a:pt x="2029671" y="782792"/>
                  </a:lnTo>
                  <a:lnTo>
                    <a:pt x="1969476" y="794141"/>
                  </a:lnTo>
                  <a:lnTo>
                    <a:pt x="1926999" y="795560"/>
                  </a:lnTo>
                  <a:lnTo>
                    <a:pt x="1874329" y="795762"/>
                  </a:lnTo>
                  <a:lnTo>
                    <a:pt x="264683" y="795762"/>
                  </a:lnTo>
                  <a:lnTo>
                    <a:pt x="212012" y="795560"/>
                  </a:lnTo>
                  <a:lnTo>
                    <a:pt x="169536" y="794141"/>
                  </a:lnTo>
                  <a:lnTo>
                    <a:pt x="109341" y="782792"/>
                  </a:lnTo>
                  <a:lnTo>
                    <a:pt x="50473" y="745289"/>
                  </a:lnTo>
                  <a:lnTo>
                    <a:pt x="12970" y="686421"/>
                  </a:lnTo>
                  <a:lnTo>
                    <a:pt x="1621" y="626226"/>
                  </a:lnTo>
                  <a:lnTo>
                    <a:pt x="202" y="583750"/>
                  </a:lnTo>
                  <a:lnTo>
                    <a:pt x="0" y="531079"/>
                  </a:lnTo>
                  <a:lnTo>
                    <a:pt x="0" y="264683"/>
                  </a:lnTo>
                  <a:lnTo>
                    <a:pt x="202" y="212012"/>
                  </a:lnTo>
                  <a:lnTo>
                    <a:pt x="1621" y="169536"/>
                  </a:lnTo>
                  <a:lnTo>
                    <a:pt x="12970" y="109341"/>
                  </a:lnTo>
                  <a:lnTo>
                    <a:pt x="50473" y="50473"/>
                  </a:lnTo>
                  <a:lnTo>
                    <a:pt x="109341" y="12970"/>
                  </a:lnTo>
                  <a:lnTo>
                    <a:pt x="169536" y="1621"/>
                  </a:lnTo>
                  <a:lnTo>
                    <a:pt x="212012" y="202"/>
                  </a:lnTo>
                  <a:lnTo>
                    <a:pt x="264683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1332" y="5261633"/>
              <a:ext cx="2233930" cy="297815"/>
            </a:xfrm>
            <a:custGeom>
              <a:avLst/>
              <a:gdLst/>
              <a:ahLst/>
              <a:cxnLst/>
              <a:rect l="l" t="t" r="r" b="b"/>
              <a:pathLst>
                <a:path w="2233930" h="297814">
                  <a:moveTo>
                    <a:pt x="227171" y="0"/>
                  </a:moveTo>
                  <a:lnTo>
                    <a:pt x="2006480" y="0"/>
                  </a:lnTo>
                  <a:lnTo>
                    <a:pt x="2050351" y="140"/>
                  </a:lnTo>
                  <a:lnTo>
                    <a:pt x="2113834" y="3780"/>
                  </a:lnTo>
                  <a:lnTo>
                    <a:pt x="2165050" y="23373"/>
                  </a:lnTo>
                  <a:lnTo>
                    <a:pt x="2210278" y="68601"/>
                  </a:lnTo>
                  <a:lnTo>
                    <a:pt x="2228591" y="110157"/>
                  </a:lnTo>
                  <a:lnTo>
                    <a:pt x="2233652" y="148607"/>
                  </a:lnTo>
                  <a:lnTo>
                    <a:pt x="2233085" y="161572"/>
                  </a:lnTo>
                  <a:lnTo>
                    <a:pt x="2224690" y="199434"/>
                  </a:lnTo>
                  <a:lnTo>
                    <a:pt x="2190125" y="253689"/>
                  </a:lnTo>
                  <a:lnTo>
                    <a:pt x="2135871" y="288253"/>
                  </a:lnTo>
                  <a:lnTo>
                    <a:pt x="2085732" y="296095"/>
                  </a:lnTo>
                  <a:lnTo>
                    <a:pt x="2006480" y="297215"/>
                  </a:lnTo>
                  <a:lnTo>
                    <a:pt x="227171" y="297215"/>
                  </a:lnTo>
                  <a:lnTo>
                    <a:pt x="183300" y="297075"/>
                  </a:lnTo>
                  <a:lnTo>
                    <a:pt x="119817" y="293434"/>
                  </a:lnTo>
                  <a:lnTo>
                    <a:pt x="68601" y="273842"/>
                  </a:lnTo>
                  <a:lnTo>
                    <a:pt x="23373" y="228614"/>
                  </a:lnTo>
                  <a:lnTo>
                    <a:pt x="5060" y="187058"/>
                  </a:lnTo>
                  <a:lnTo>
                    <a:pt x="0" y="148607"/>
                  </a:lnTo>
                  <a:lnTo>
                    <a:pt x="566" y="135643"/>
                  </a:lnTo>
                  <a:lnTo>
                    <a:pt x="8962" y="97780"/>
                  </a:lnTo>
                  <a:lnTo>
                    <a:pt x="43526" y="43526"/>
                  </a:lnTo>
                  <a:lnTo>
                    <a:pt x="97780" y="8962"/>
                  </a:lnTo>
                  <a:lnTo>
                    <a:pt x="147919" y="1120"/>
                  </a:lnTo>
                  <a:lnTo>
                    <a:pt x="22717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208622" y="6001567"/>
              <a:ext cx="7367830" cy="48988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63763" y="7567498"/>
              <a:ext cx="4029544" cy="22119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854143" y="8037640"/>
              <a:ext cx="2002789" cy="218440"/>
            </a:xfrm>
            <a:custGeom>
              <a:avLst/>
              <a:gdLst/>
              <a:ahLst/>
              <a:cxnLst/>
              <a:rect l="l" t="t" r="r" b="b"/>
              <a:pathLst>
                <a:path w="2002790" h="218440">
                  <a:moveTo>
                    <a:pt x="166882" y="0"/>
                  </a:moveTo>
                  <a:lnTo>
                    <a:pt x="1835881" y="0"/>
                  </a:lnTo>
                  <a:lnTo>
                    <a:pt x="1868109" y="102"/>
                  </a:lnTo>
                  <a:lnTo>
                    <a:pt x="1914745" y="2777"/>
                  </a:lnTo>
                  <a:lnTo>
                    <a:pt x="1952368" y="17170"/>
                  </a:lnTo>
                  <a:lnTo>
                    <a:pt x="1985593" y="50395"/>
                  </a:lnTo>
                  <a:lnTo>
                    <a:pt x="2001105" y="90211"/>
                  </a:lnTo>
                  <a:lnTo>
                    <a:pt x="2002764" y="109168"/>
                  </a:lnTo>
                  <a:lnTo>
                    <a:pt x="2002347" y="118692"/>
                  </a:lnTo>
                  <a:lnTo>
                    <a:pt x="1985593" y="167942"/>
                  </a:lnTo>
                  <a:lnTo>
                    <a:pt x="1952368" y="201167"/>
                  </a:lnTo>
                  <a:lnTo>
                    <a:pt x="1914745" y="215560"/>
                  </a:lnTo>
                  <a:lnTo>
                    <a:pt x="1868109" y="218234"/>
                  </a:lnTo>
                  <a:lnTo>
                    <a:pt x="1835881" y="218337"/>
                  </a:lnTo>
                  <a:lnTo>
                    <a:pt x="166882" y="218337"/>
                  </a:lnTo>
                  <a:lnTo>
                    <a:pt x="108663" y="217514"/>
                  </a:lnTo>
                  <a:lnTo>
                    <a:pt x="50395" y="201167"/>
                  </a:lnTo>
                  <a:lnTo>
                    <a:pt x="17170" y="167942"/>
                  </a:lnTo>
                  <a:lnTo>
                    <a:pt x="1658" y="128125"/>
                  </a:lnTo>
                  <a:lnTo>
                    <a:pt x="0" y="109168"/>
                  </a:lnTo>
                  <a:lnTo>
                    <a:pt x="416" y="99645"/>
                  </a:lnTo>
                  <a:lnTo>
                    <a:pt x="17170" y="50395"/>
                  </a:lnTo>
                  <a:lnTo>
                    <a:pt x="50395" y="17170"/>
                  </a:lnTo>
                  <a:lnTo>
                    <a:pt x="88019" y="2777"/>
                  </a:lnTo>
                  <a:lnTo>
                    <a:pt x="134654" y="102"/>
                  </a:lnTo>
                  <a:lnTo>
                    <a:pt x="166882" y="0"/>
                  </a:lnTo>
                  <a:close/>
                </a:path>
              </a:pathLst>
            </a:custGeom>
            <a:ln w="41883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561978" y="7591397"/>
              <a:ext cx="455295" cy="613410"/>
            </a:xfrm>
            <a:custGeom>
              <a:avLst/>
              <a:gdLst/>
              <a:ahLst/>
              <a:cxnLst/>
              <a:rect l="l" t="t" r="r" b="b"/>
              <a:pathLst>
                <a:path w="455294" h="613409">
                  <a:moveTo>
                    <a:pt x="0" y="0"/>
                  </a:moveTo>
                  <a:lnTo>
                    <a:pt x="455217" y="613345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584866" y="9135830"/>
              <a:ext cx="409575" cy="623570"/>
            </a:xfrm>
            <a:custGeom>
              <a:avLst/>
              <a:gdLst/>
              <a:ahLst/>
              <a:cxnLst/>
              <a:rect l="l" t="t" r="r" b="b"/>
              <a:pathLst>
                <a:path w="409575" h="623570">
                  <a:moveTo>
                    <a:pt x="409453" y="0"/>
                  </a:moveTo>
                  <a:lnTo>
                    <a:pt x="0" y="623514"/>
                  </a:lnTo>
                </a:path>
              </a:pathLst>
            </a:custGeom>
            <a:ln w="10470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897380" y="7500189"/>
              <a:ext cx="3555365" cy="1073150"/>
            </a:xfrm>
            <a:custGeom>
              <a:avLst/>
              <a:gdLst/>
              <a:ahLst/>
              <a:cxnLst/>
              <a:rect l="l" t="t" r="r" b="b"/>
              <a:pathLst>
                <a:path w="3555365" h="1073150">
                  <a:moveTo>
                    <a:pt x="356848" y="0"/>
                  </a:moveTo>
                  <a:lnTo>
                    <a:pt x="3198045" y="0"/>
                  </a:lnTo>
                  <a:lnTo>
                    <a:pt x="3269055" y="273"/>
                  </a:lnTo>
                  <a:lnTo>
                    <a:pt x="3326322" y="2185"/>
                  </a:lnTo>
                  <a:lnTo>
                    <a:pt x="3371809" y="7377"/>
                  </a:lnTo>
                  <a:lnTo>
                    <a:pt x="3450163" y="38568"/>
                  </a:lnTo>
                  <a:lnTo>
                    <a:pt x="3486844" y="68048"/>
                  </a:lnTo>
                  <a:lnTo>
                    <a:pt x="3516324" y="104729"/>
                  </a:lnTo>
                  <a:lnTo>
                    <a:pt x="3537405" y="147414"/>
                  </a:lnTo>
                  <a:lnTo>
                    <a:pt x="3552706" y="228570"/>
                  </a:lnTo>
                  <a:lnTo>
                    <a:pt x="3554619" y="285837"/>
                  </a:lnTo>
                  <a:lnTo>
                    <a:pt x="3554892" y="356848"/>
                  </a:lnTo>
                  <a:lnTo>
                    <a:pt x="3554892" y="716005"/>
                  </a:lnTo>
                  <a:lnTo>
                    <a:pt x="3554619" y="787016"/>
                  </a:lnTo>
                  <a:lnTo>
                    <a:pt x="3552706" y="844283"/>
                  </a:lnTo>
                  <a:lnTo>
                    <a:pt x="3547515" y="889769"/>
                  </a:lnTo>
                  <a:lnTo>
                    <a:pt x="3516324" y="968123"/>
                  </a:lnTo>
                  <a:lnTo>
                    <a:pt x="3486844" y="1004804"/>
                  </a:lnTo>
                  <a:lnTo>
                    <a:pt x="3450163" y="1034284"/>
                  </a:lnTo>
                  <a:lnTo>
                    <a:pt x="3407478" y="1055365"/>
                  </a:lnTo>
                  <a:lnTo>
                    <a:pt x="3326322" y="1070667"/>
                  </a:lnTo>
                  <a:lnTo>
                    <a:pt x="3269055" y="1072579"/>
                  </a:lnTo>
                  <a:lnTo>
                    <a:pt x="3198045" y="1072853"/>
                  </a:lnTo>
                  <a:lnTo>
                    <a:pt x="356848" y="1072853"/>
                  </a:lnTo>
                  <a:lnTo>
                    <a:pt x="285837" y="1072579"/>
                  </a:lnTo>
                  <a:lnTo>
                    <a:pt x="228570" y="1070667"/>
                  </a:lnTo>
                  <a:lnTo>
                    <a:pt x="183083" y="1065475"/>
                  </a:lnTo>
                  <a:lnTo>
                    <a:pt x="104729" y="1034284"/>
                  </a:lnTo>
                  <a:lnTo>
                    <a:pt x="68048" y="1004804"/>
                  </a:lnTo>
                  <a:lnTo>
                    <a:pt x="38568" y="968123"/>
                  </a:lnTo>
                  <a:lnTo>
                    <a:pt x="17487" y="925438"/>
                  </a:lnTo>
                  <a:lnTo>
                    <a:pt x="2185" y="844283"/>
                  </a:lnTo>
                  <a:lnTo>
                    <a:pt x="273" y="787016"/>
                  </a:lnTo>
                  <a:lnTo>
                    <a:pt x="0" y="716005"/>
                  </a:lnTo>
                  <a:lnTo>
                    <a:pt x="0" y="356848"/>
                  </a:lnTo>
                  <a:lnTo>
                    <a:pt x="273" y="285837"/>
                  </a:lnTo>
                  <a:lnTo>
                    <a:pt x="2185" y="228570"/>
                  </a:lnTo>
                  <a:lnTo>
                    <a:pt x="7377" y="183083"/>
                  </a:lnTo>
                  <a:lnTo>
                    <a:pt x="38568" y="104729"/>
                  </a:lnTo>
                  <a:lnTo>
                    <a:pt x="68048" y="68048"/>
                  </a:lnTo>
                  <a:lnTo>
                    <a:pt x="104729" y="38568"/>
                  </a:lnTo>
                  <a:lnTo>
                    <a:pt x="147414" y="17487"/>
                  </a:lnTo>
                  <a:lnTo>
                    <a:pt x="228570" y="2185"/>
                  </a:lnTo>
                  <a:lnTo>
                    <a:pt x="285837" y="273"/>
                  </a:lnTo>
                  <a:lnTo>
                    <a:pt x="356848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520" y="356732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1"/>
                </a:lnTo>
                <a:lnTo>
                  <a:pt x="99184" y="11769"/>
                </a:lnTo>
                <a:lnTo>
                  <a:pt x="45784" y="45783"/>
                </a:lnTo>
                <a:lnTo>
                  <a:pt x="11765" y="99180"/>
                </a:lnTo>
                <a:lnTo>
                  <a:pt x="1470" y="153787"/>
                </a:lnTo>
                <a:lnTo>
                  <a:pt x="183" y="192318"/>
                </a:lnTo>
                <a:lnTo>
                  <a:pt x="0" y="240097"/>
                </a:lnTo>
                <a:lnTo>
                  <a:pt x="0" y="4647750"/>
                </a:lnTo>
                <a:lnTo>
                  <a:pt x="183" y="4695528"/>
                </a:lnTo>
                <a:lnTo>
                  <a:pt x="1470" y="4734059"/>
                </a:lnTo>
                <a:lnTo>
                  <a:pt x="11765" y="4788663"/>
                </a:lnTo>
                <a:lnTo>
                  <a:pt x="45784" y="4842063"/>
                </a:lnTo>
                <a:lnTo>
                  <a:pt x="99184" y="4876082"/>
                </a:lnTo>
                <a:lnTo>
                  <a:pt x="153788" y="4886377"/>
                </a:lnTo>
                <a:lnTo>
                  <a:pt x="192318" y="4887664"/>
                </a:lnTo>
                <a:lnTo>
                  <a:pt x="240097" y="4887848"/>
                </a:lnTo>
                <a:lnTo>
                  <a:pt x="18936967" y="4887848"/>
                </a:lnTo>
                <a:lnTo>
                  <a:pt x="18984742" y="4887664"/>
                </a:lnTo>
                <a:lnTo>
                  <a:pt x="19023272" y="4886377"/>
                </a:lnTo>
                <a:lnTo>
                  <a:pt x="19077874" y="4876082"/>
                </a:lnTo>
                <a:lnTo>
                  <a:pt x="19131275" y="4842063"/>
                </a:lnTo>
                <a:lnTo>
                  <a:pt x="19165295" y="4788663"/>
                </a:lnTo>
                <a:lnTo>
                  <a:pt x="19175584" y="4734059"/>
                </a:lnTo>
                <a:lnTo>
                  <a:pt x="19176870" y="4695528"/>
                </a:lnTo>
                <a:lnTo>
                  <a:pt x="19177054" y="4647750"/>
                </a:lnTo>
                <a:lnTo>
                  <a:pt x="19177054" y="240097"/>
                </a:lnTo>
                <a:lnTo>
                  <a:pt x="19176870" y="192318"/>
                </a:lnTo>
                <a:lnTo>
                  <a:pt x="19175584" y="153787"/>
                </a:lnTo>
                <a:lnTo>
                  <a:pt x="19165295" y="99180"/>
                </a:lnTo>
                <a:lnTo>
                  <a:pt x="19131275" y="45783"/>
                </a:lnTo>
                <a:lnTo>
                  <a:pt x="19077874" y="11769"/>
                </a:lnTo>
                <a:lnTo>
                  <a:pt x="19023272" y="1471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00A2FF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9402" y="1231710"/>
            <a:ext cx="1270635" cy="313817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12700" marR="5080" indent="346075">
              <a:lnSpc>
                <a:spcPts val="4860"/>
              </a:lnSpc>
              <a:spcBef>
                <a:spcPts val="35"/>
              </a:spcBef>
            </a:pPr>
            <a:r>
              <a:rPr sz="3800" spc="195" dirty="0">
                <a:solidFill>
                  <a:srgbClr val="FFFFFF"/>
                </a:solidFill>
                <a:latin typeface="Calibri"/>
                <a:cs typeface="Calibri"/>
              </a:rPr>
              <a:t>Traditional </a:t>
            </a:r>
            <a:r>
              <a:rPr sz="3800" spc="290" dirty="0">
                <a:solidFill>
                  <a:srgbClr val="FFFFFF"/>
                </a:solidFill>
                <a:latin typeface="Calibri"/>
                <a:cs typeface="Calibri"/>
              </a:rPr>
              <a:t>programming</a:t>
            </a:r>
            <a:endParaRPr sz="3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520" y="5758849"/>
            <a:ext cx="19177635" cy="4888230"/>
          </a:xfrm>
          <a:custGeom>
            <a:avLst/>
            <a:gdLst/>
            <a:ahLst/>
            <a:cxnLst/>
            <a:rect l="l" t="t" r="r" b="b"/>
            <a:pathLst>
              <a:path w="19177635" h="4888230">
                <a:moveTo>
                  <a:pt x="18936967" y="0"/>
                </a:moveTo>
                <a:lnTo>
                  <a:pt x="240097" y="0"/>
                </a:lnTo>
                <a:lnTo>
                  <a:pt x="192318" y="183"/>
                </a:lnTo>
                <a:lnTo>
                  <a:pt x="153788" y="1470"/>
                </a:lnTo>
                <a:lnTo>
                  <a:pt x="99184" y="11765"/>
                </a:lnTo>
                <a:lnTo>
                  <a:pt x="45784" y="45784"/>
                </a:lnTo>
                <a:lnTo>
                  <a:pt x="11765" y="99184"/>
                </a:lnTo>
                <a:lnTo>
                  <a:pt x="1470" y="153788"/>
                </a:lnTo>
                <a:lnTo>
                  <a:pt x="183" y="192319"/>
                </a:lnTo>
                <a:lnTo>
                  <a:pt x="0" y="240097"/>
                </a:lnTo>
                <a:lnTo>
                  <a:pt x="0" y="4647752"/>
                </a:lnTo>
                <a:lnTo>
                  <a:pt x="183" y="4695530"/>
                </a:lnTo>
                <a:lnTo>
                  <a:pt x="1470" y="4734061"/>
                </a:lnTo>
                <a:lnTo>
                  <a:pt x="11765" y="4788664"/>
                </a:lnTo>
                <a:lnTo>
                  <a:pt x="45784" y="4842064"/>
                </a:lnTo>
                <a:lnTo>
                  <a:pt x="99184" y="4876083"/>
                </a:lnTo>
                <a:lnTo>
                  <a:pt x="153788" y="4886378"/>
                </a:lnTo>
                <a:lnTo>
                  <a:pt x="192318" y="4887665"/>
                </a:lnTo>
                <a:lnTo>
                  <a:pt x="240097" y="4887849"/>
                </a:lnTo>
                <a:lnTo>
                  <a:pt x="18936967" y="4887849"/>
                </a:lnTo>
                <a:lnTo>
                  <a:pt x="18984742" y="4887665"/>
                </a:lnTo>
                <a:lnTo>
                  <a:pt x="19023272" y="4886378"/>
                </a:lnTo>
                <a:lnTo>
                  <a:pt x="19077874" y="4876083"/>
                </a:lnTo>
                <a:lnTo>
                  <a:pt x="19131275" y="4842064"/>
                </a:lnTo>
                <a:lnTo>
                  <a:pt x="19165295" y="4788664"/>
                </a:lnTo>
                <a:lnTo>
                  <a:pt x="19175584" y="4734061"/>
                </a:lnTo>
                <a:lnTo>
                  <a:pt x="19176870" y="4695530"/>
                </a:lnTo>
                <a:lnTo>
                  <a:pt x="19177054" y="4647752"/>
                </a:lnTo>
                <a:lnTo>
                  <a:pt x="19177054" y="240097"/>
                </a:lnTo>
                <a:lnTo>
                  <a:pt x="19176870" y="192319"/>
                </a:lnTo>
                <a:lnTo>
                  <a:pt x="19175584" y="153788"/>
                </a:lnTo>
                <a:lnTo>
                  <a:pt x="19165295" y="99184"/>
                </a:lnTo>
                <a:lnTo>
                  <a:pt x="19131275" y="45784"/>
                </a:lnTo>
                <a:lnTo>
                  <a:pt x="19077874" y="11765"/>
                </a:lnTo>
                <a:lnTo>
                  <a:pt x="19023272" y="1470"/>
                </a:lnTo>
                <a:lnTo>
                  <a:pt x="18984742" y="183"/>
                </a:lnTo>
                <a:lnTo>
                  <a:pt x="18936967" y="0"/>
                </a:lnTo>
                <a:close/>
              </a:path>
            </a:pathLst>
          </a:custGeom>
          <a:solidFill>
            <a:srgbClr val="18E7CF">
              <a:alpha val="901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61639" y="2044980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4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18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4659" y="946978"/>
            <a:ext cx="2790357" cy="27903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23138" y="1004408"/>
            <a:ext cx="2675499" cy="26754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581555" y="-133576"/>
            <a:ext cx="4951467" cy="495146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55984" y="6271137"/>
            <a:ext cx="1270635" cy="3863340"/>
          </a:xfrm>
          <a:prstGeom prst="rect">
            <a:avLst/>
          </a:prstGeom>
        </p:spPr>
        <p:txBody>
          <a:bodyPr vert="vert270" wrap="square" lIns="0" tIns="4445" rIns="0" bIns="0" rtlCol="0">
            <a:spAutoFit/>
          </a:bodyPr>
          <a:lstStyle/>
          <a:p>
            <a:pPr marL="826135" marR="5080" indent="-814069">
              <a:lnSpc>
                <a:spcPts val="4860"/>
              </a:lnSpc>
              <a:spcBef>
                <a:spcPts val="35"/>
              </a:spcBef>
            </a:pPr>
            <a:r>
              <a:rPr sz="3800" spc="21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3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800" spc="21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3800" spc="254" dirty="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  <a:endParaRPr sz="3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825508" y="5411977"/>
            <a:ext cx="10185400" cy="4951730"/>
            <a:chOff x="1825508" y="5411977"/>
            <a:chExt cx="10185400" cy="495173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5508" y="6491492"/>
              <a:ext cx="2790357" cy="279035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3987" y="6548921"/>
              <a:ext cx="2675499" cy="26754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59356" y="5411977"/>
              <a:ext cx="4951467" cy="4951467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067245" y="9653833"/>
            <a:ext cx="28752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60" dirty="0">
                <a:solidFill>
                  <a:srgbClr val="FFFFFF"/>
                </a:solidFill>
                <a:latin typeface="Century Gothic"/>
                <a:cs typeface="Century Gothic"/>
              </a:rPr>
              <a:t>Starts</a:t>
            </a:r>
            <a:r>
              <a:rPr sz="425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250" b="1" spc="18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48384" y="7364167"/>
            <a:ext cx="1047115" cy="1047115"/>
          </a:xfrm>
          <a:custGeom>
            <a:avLst/>
            <a:gdLst/>
            <a:ahLst/>
            <a:cxnLst/>
            <a:rect l="l" t="t" r="r" b="b"/>
            <a:pathLst>
              <a:path w="1047115" h="1047115">
                <a:moveTo>
                  <a:pt x="376951" y="0"/>
                </a:moveTo>
                <a:lnTo>
                  <a:pt x="376951" y="356010"/>
                </a:lnTo>
                <a:lnTo>
                  <a:pt x="0" y="356010"/>
                </a:lnTo>
                <a:lnTo>
                  <a:pt x="0" y="691078"/>
                </a:lnTo>
                <a:lnTo>
                  <a:pt x="376951" y="691078"/>
                </a:lnTo>
                <a:lnTo>
                  <a:pt x="376951" y="1047088"/>
                </a:lnTo>
                <a:lnTo>
                  <a:pt x="1047088" y="523544"/>
                </a:lnTo>
                <a:lnTo>
                  <a:pt x="376951" y="0"/>
                </a:lnTo>
                <a:close/>
              </a:path>
            </a:pathLst>
          </a:custGeom>
          <a:solidFill>
            <a:srgbClr val="0076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78662" y="5916593"/>
            <a:ext cx="11150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95" dirty="0">
                <a:solidFill>
                  <a:srgbClr val="FFFFFF"/>
                </a:solidFill>
                <a:latin typeface="Calibri"/>
                <a:cs typeface="Calibri"/>
              </a:rPr>
              <a:t>Inputs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87278" y="5916593"/>
            <a:ext cx="12960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6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04353" y="1260836"/>
            <a:ext cx="5485765" cy="238188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2920" indent="-49022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502920" algn="l"/>
              </a:tabLst>
            </a:pPr>
            <a:r>
              <a:rPr sz="2850" spc="340" dirty="0">
                <a:solidFill>
                  <a:srgbClr val="FFFFFF"/>
                </a:solidFill>
                <a:latin typeface="Calibri"/>
                <a:cs typeface="Calibri"/>
              </a:rPr>
              <a:t>Cut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vegetables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250" dirty="0">
                <a:solidFill>
                  <a:srgbClr val="FFFFFF"/>
                </a:solidFill>
                <a:latin typeface="Calibri"/>
                <a:cs typeface="Calibri"/>
              </a:rPr>
              <a:t>Season</a:t>
            </a:r>
            <a:r>
              <a:rPr sz="2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chicken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Preheat</a:t>
            </a:r>
            <a:r>
              <a:rPr sz="28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oven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360" dirty="0">
                <a:solidFill>
                  <a:srgbClr val="FFFFFF"/>
                </a:solidFill>
                <a:latin typeface="Calibri"/>
                <a:cs typeface="Calibri"/>
              </a:rPr>
              <a:t>Cook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0" dirty="0">
                <a:solidFill>
                  <a:srgbClr val="FFFFFF"/>
                </a:solidFill>
                <a:latin typeface="Calibri"/>
                <a:cs typeface="Calibri"/>
              </a:rPr>
              <a:t>chicken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30-</a:t>
            </a:r>
            <a:r>
              <a:rPr sz="2850" spc="215" dirty="0">
                <a:solidFill>
                  <a:srgbClr val="FFFFFF"/>
                </a:solidFill>
                <a:latin typeface="Calibri"/>
                <a:cs typeface="Calibri"/>
              </a:rPr>
              <a:t>minutes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345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vegetables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67245" y="4251714"/>
            <a:ext cx="287528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260" dirty="0">
                <a:solidFill>
                  <a:srgbClr val="FFFFFF"/>
                </a:solidFill>
                <a:latin typeface="Century Gothic"/>
                <a:cs typeface="Century Gothic"/>
              </a:rPr>
              <a:t>Starts</a:t>
            </a:r>
            <a:r>
              <a:rPr sz="425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250" b="1" spc="185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3973762" y="394271"/>
            <a:ext cx="11150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95" dirty="0"/>
              <a:t>Inputs</a:t>
            </a:r>
            <a:endParaRPr sz="2850"/>
          </a:p>
        </p:txBody>
      </p:sp>
      <p:sp>
        <p:nvSpPr>
          <p:cNvPr id="22" name="object 22"/>
          <p:cNvSpPr txBox="1"/>
          <p:nvPr/>
        </p:nvSpPr>
        <p:spPr>
          <a:xfrm>
            <a:off x="9072246" y="394271"/>
            <a:ext cx="93980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17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150880" y="4251714"/>
            <a:ext cx="168719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Makes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6409480" y="394271"/>
            <a:ext cx="129603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265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187947" y="9618553"/>
            <a:ext cx="29368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b="1" spc="65" dirty="0">
                <a:solidFill>
                  <a:srgbClr val="FFFFFF"/>
                </a:solidFill>
                <a:latin typeface="Century Gothic"/>
                <a:cs typeface="Century Gothic"/>
              </a:rPr>
              <a:t>Figures</a:t>
            </a:r>
            <a:r>
              <a:rPr sz="4250" b="1" spc="-2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250" b="1" spc="145" dirty="0">
                <a:solidFill>
                  <a:srgbClr val="FFFFFF"/>
                </a:solidFill>
                <a:latin typeface="Century Gothic"/>
                <a:cs typeface="Century Gothic"/>
              </a:rPr>
              <a:t>out</a:t>
            </a:r>
            <a:endParaRPr sz="425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908425" y="5913442"/>
            <a:ext cx="5485765" cy="313118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35"/>
              </a:spcBef>
            </a:pPr>
            <a:r>
              <a:rPr sz="2850" spc="17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730"/>
              </a:spcBef>
              <a:buAutoNum type="arabicPeriod"/>
              <a:tabLst>
                <a:tab pos="502920" algn="l"/>
              </a:tabLst>
            </a:pPr>
            <a:r>
              <a:rPr sz="2850" spc="340" dirty="0">
                <a:solidFill>
                  <a:srgbClr val="FFFFFF"/>
                </a:solidFill>
                <a:latin typeface="Calibri"/>
                <a:cs typeface="Calibri"/>
              </a:rPr>
              <a:t>Cut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vegetables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250" dirty="0">
                <a:solidFill>
                  <a:srgbClr val="FFFFFF"/>
                </a:solidFill>
                <a:latin typeface="Calibri"/>
                <a:cs typeface="Calibri"/>
              </a:rPr>
              <a:t>Season</a:t>
            </a:r>
            <a:r>
              <a:rPr sz="2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29" dirty="0">
                <a:solidFill>
                  <a:srgbClr val="FFFFFF"/>
                </a:solidFill>
                <a:latin typeface="Calibri"/>
                <a:cs typeface="Calibri"/>
              </a:rPr>
              <a:t>chicken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Preheat</a:t>
            </a:r>
            <a:r>
              <a:rPr sz="28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oven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360" dirty="0">
                <a:solidFill>
                  <a:srgbClr val="FFFFFF"/>
                </a:solidFill>
                <a:latin typeface="Calibri"/>
                <a:cs typeface="Calibri"/>
              </a:rPr>
              <a:t>Cook</a:t>
            </a:r>
            <a:r>
              <a:rPr sz="28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0" dirty="0">
                <a:solidFill>
                  <a:srgbClr val="FFFFFF"/>
                </a:solidFill>
                <a:latin typeface="Calibri"/>
                <a:cs typeface="Calibri"/>
              </a:rPr>
              <a:t>chicken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FFFFFF"/>
                </a:solidFill>
                <a:latin typeface="Calibri"/>
                <a:cs typeface="Calibri"/>
              </a:rPr>
              <a:t>30-</a:t>
            </a:r>
            <a:r>
              <a:rPr sz="2850" spc="215" dirty="0">
                <a:solidFill>
                  <a:srgbClr val="FFFFFF"/>
                </a:solidFill>
                <a:latin typeface="Calibri"/>
                <a:cs typeface="Calibri"/>
              </a:rPr>
              <a:t>minutes</a:t>
            </a:r>
            <a:endParaRPr sz="2850">
              <a:latin typeface="Calibri"/>
              <a:cs typeface="Calibri"/>
            </a:endParaRPr>
          </a:p>
          <a:p>
            <a:pPr marL="502920" indent="-490220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502920" algn="l"/>
              </a:tabLst>
            </a:pPr>
            <a:r>
              <a:rPr sz="2850" spc="345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245" dirty="0">
                <a:solidFill>
                  <a:srgbClr val="FFFFFF"/>
                </a:solidFill>
                <a:latin typeface="Calibri"/>
                <a:cs typeface="Calibri"/>
              </a:rPr>
              <a:t>vegetables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47888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z="9450" spc="550" dirty="0"/>
              <a:t>“Why</a:t>
            </a:r>
            <a:r>
              <a:rPr sz="9450" spc="-484" dirty="0"/>
              <a:t> </a:t>
            </a:r>
            <a:r>
              <a:rPr sz="9450" spc="585" dirty="0"/>
              <a:t>use</a:t>
            </a:r>
            <a:r>
              <a:rPr sz="9450" spc="-480" dirty="0"/>
              <a:t> </a:t>
            </a:r>
            <a:r>
              <a:rPr sz="9450" spc="585" dirty="0"/>
              <a:t>machine</a:t>
            </a:r>
            <a:r>
              <a:rPr sz="9450" spc="-480" dirty="0"/>
              <a:t> </a:t>
            </a:r>
            <a:r>
              <a:rPr sz="9450" spc="415" dirty="0"/>
              <a:t>learning</a:t>
            </a:r>
            <a:r>
              <a:rPr sz="9450" spc="-480" dirty="0"/>
              <a:t> </a:t>
            </a:r>
            <a:r>
              <a:rPr sz="9450" spc="225" dirty="0"/>
              <a:t>(or </a:t>
            </a:r>
            <a:r>
              <a:rPr sz="9450" spc="760" dirty="0"/>
              <a:t>deep</a:t>
            </a:r>
            <a:r>
              <a:rPr sz="9450" spc="-484" dirty="0"/>
              <a:t> </a:t>
            </a:r>
            <a:r>
              <a:rPr sz="9450" spc="370" dirty="0"/>
              <a:t>learning)?”</a:t>
            </a:r>
            <a:endParaRPr sz="94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2507" y="4341029"/>
            <a:ext cx="18721705" cy="2533650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12700" marR="5080" indent="2136775">
              <a:lnSpc>
                <a:spcPts val="9170"/>
              </a:lnSpc>
              <a:spcBef>
                <a:spcPts val="1580"/>
              </a:spcBef>
            </a:pPr>
            <a:r>
              <a:rPr sz="8800" b="1" spc="240" dirty="0">
                <a:solidFill>
                  <a:srgbClr val="FFFFFF"/>
                </a:solidFill>
                <a:latin typeface="Century Gothic"/>
                <a:cs typeface="Century Gothic"/>
              </a:rPr>
              <a:t>Better</a:t>
            </a:r>
            <a:r>
              <a:rPr sz="8800" b="1" spc="-9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880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reason:</a:t>
            </a:r>
            <a:r>
              <a:rPr sz="8800" b="1" spc="-9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8800" spc="28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88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4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8800" spc="-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00" dirty="0">
                <a:solidFill>
                  <a:srgbClr val="FFFFFF"/>
                </a:solidFill>
                <a:latin typeface="Calibri"/>
                <a:cs typeface="Calibri"/>
              </a:rPr>
              <a:t>complex </a:t>
            </a:r>
            <a:r>
              <a:rPr sz="8800" spc="290" dirty="0">
                <a:solidFill>
                  <a:srgbClr val="FFFFFF"/>
                </a:solidFill>
                <a:latin typeface="Calibri"/>
                <a:cs typeface="Calibri"/>
              </a:rPr>
              <a:t>problem,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5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35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254" dirty="0">
                <a:solidFill>
                  <a:srgbClr val="FFFFFF"/>
                </a:solidFill>
                <a:latin typeface="Calibri"/>
                <a:cs typeface="Calibri"/>
              </a:rPr>
              <a:t>think</a:t>
            </a:r>
            <a:r>
              <a:rPr sz="8800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5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8800" spc="-409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43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8800" spc="-4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800" spc="160" dirty="0">
                <a:solidFill>
                  <a:srgbClr val="FFFFFF"/>
                </a:solidFill>
                <a:latin typeface="Calibri"/>
                <a:cs typeface="Calibri"/>
              </a:rPr>
              <a:t>rules?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 rot="21540000">
            <a:off x="11538425" y="7178201"/>
            <a:ext cx="4018230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85"/>
              </a:lnSpc>
            </a:pPr>
            <a:r>
              <a:rPr sz="4950" b="1" spc="-235" dirty="0">
                <a:solidFill>
                  <a:srgbClr val="FFFFFF"/>
                </a:solidFill>
                <a:latin typeface="Arial"/>
                <a:cs typeface="Arial"/>
              </a:rPr>
              <a:t>(probably</a:t>
            </a:r>
            <a:r>
              <a:rPr sz="4950" b="1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425" b="1" spc="-30" baseline="3367" dirty="0">
                <a:solidFill>
                  <a:srgbClr val="FFFFFF"/>
                </a:solidFill>
                <a:latin typeface="Arial"/>
                <a:cs typeface="Arial"/>
              </a:rPr>
              <a:t>not)</a:t>
            </a:r>
            <a:endParaRPr sz="7425" baseline="3367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30"/>
              </a:spcBef>
            </a:pPr>
            <a:r>
              <a:rPr sz="9450" b="1" spc="-340" dirty="0">
                <a:latin typeface="Century Gothic"/>
                <a:cs typeface="Century Gothic"/>
              </a:rPr>
              <a:t>Good</a:t>
            </a:r>
            <a:r>
              <a:rPr sz="9450" b="1" spc="-1045" dirty="0">
                <a:latin typeface="Century Gothic"/>
                <a:cs typeface="Century Gothic"/>
              </a:rPr>
              <a:t> </a:t>
            </a:r>
            <a:r>
              <a:rPr sz="9450" b="1" spc="-265" dirty="0">
                <a:latin typeface="Century Gothic"/>
                <a:cs typeface="Century Gothic"/>
              </a:rPr>
              <a:t>reason:</a:t>
            </a:r>
            <a:r>
              <a:rPr sz="9450" b="1" spc="-1000" dirty="0">
                <a:latin typeface="Century Gothic"/>
                <a:cs typeface="Century Gothic"/>
              </a:rPr>
              <a:t> </a:t>
            </a:r>
            <a:r>
              <a:rPr sz="9450" spc="550" dirty="0"/>
              <a:t>Why</a:t>
            </a:r>
            <a:r>
              <a:rPr sz="9450" spc="-434" dirty="0"/>
              <a:t> </a:t>
            </a:r>
            <a:r>
              <a:rPr sz="9450" spc="360" dirty="0"/>
              <a:t>not?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21008" y="3384357"/>
            <a:ext cx="5245100" cy="188595"/>
          </a:xfrm>
          <a:custGeom>
            <a:avLst/>
            <a:gdLst/>
            <a:ahLst/>
            <a:cxnLst/>
            <a:rect l="l" t="t" r="r" b="b"/>
            <a:pathLst>
              <a:path w="5245100" h="188595">
                <a:moveTo>
                  <a:pt x="0" y="0"/>
                </a:moveTo>
                <a:lnTo>
                  <a:pt x="5245003" y="0"/>
                </a:lnTo>
                <a:lnTo>
                  <a:pt x="5245003" y="188475"/>
                </a:lnTo>
                <a:lnTo>
                  <a:pt x="0" y="188475"/>
                </a:lnTo>
                <a:lnTo>
                  <a:pt x="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9239" y="2379817"/>
            <a:ext cx="15305617" cy="65489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88928" y="9018262"/>
            <a:ext cx="504888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2020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Roadmap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0384" y="8827442"/>
            <a:ext cx="13654405" cy="4425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00" spc="26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3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60" dirty="0">
                <a:solidFill>
                  <a:srgbClr val="FFFFFF"/>
                </a:solidFill>
                <a:latin typeface="Calibri"/>
                <a:cs typeface="Calibri"/>
              </a:rPr>
              <a:t>wise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80" dirty="0">
                <a:solidFill>
                  <a:srgbClr val="FFFFFF"/>
                </a:solidFill>
                <a:latin typeface="Calibri"/>
                <a:cs typeface="Calibri"/>
              </a:rPr>
              <a:t>software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35" dirty="0">
                <a:solidFill>
                  <a:srgbClr val="FFFFFF"/>
                </a:solidFill>
                <a:latin typeface="Calibri"/>
                <a:cs typeface="Calibri"/>
              </a:rPr>
              <a:t>engineer…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40" dirty="0">
                <a:solidFill>
                  <a:srgbClr val="FFFFFF"/>
                </a:solidFill>
                <a:latin typeface="Calibri"/>
                <a:cs typeface="Calibri"/>
              </a:rPr>
              <a:t>(actually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95" dirty="0">
                <a:solidFill>
                  <a:srgbClr val="FFFFFF"/>
                </a:solidFill>
                <a:latin typeface="Calibri"/>
                <a:cs typeface="Calibri"/>
              </a:rPr>
              <a:t>rule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24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Google’s</a:t>
            </a:r>
            <a:r>
              <a:rPr sz="27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27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27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700" u="heavy" spc="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Handbook</a:t>
            </a:r>
            <a:r>
              <a:rPr sz="2700" spc="19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7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84427" y="3107224"/>
            <a:ext cx="17789525" cy="411099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0495280">
              <a:lnSpc>
                <a:spcPct val="100000"/>
              </a:lnSpc>
              <a:spcBef>
                <a:spcPts val="655"/>
              </a:spcBef>
            </a:pPr>
            <a:r>
              <a:rPr sz="7425" b="1" spc="-209" baseline="3367" dirty="0">
                <a:latin typeface="Arial"/>
                <a:cs typeface="Arial"/>
              </a:rPr>
              <a:t>(maybe</a:t>
            </a:r>
            <a:r>
              <a:rPr sz="7425" b="1" spc="-262" baseline="3367" dirty="0">
                <a:latin typeface="Arial"/>
                <a:cs typeface="Arial"/>
              </a:rPr>
              <a:t> </a:t>
            </a:r>
            <a:r>
              <a:rPr sz="7425" b="1" spc="-270" baseline="1683" dirty="0">
                <a:latin typeface="Arial"/>
                <a:cs typeface="Arial"/>
              </a:rPr>
              <a:t>not</a:t>
            </a:r>
            <a:r>
              <a:rPr sz="7425" b="1" spc="-247" baseline="1683" dirty="0">
                <a:latin typeface="Arial"/>
                <a:cs typeface="Arial"/>
              </a:rPr>
              <a:t> </a:t>
            </a:r>
            <a:r>
              <a:rPr sz="7425" b="1" spc="-277" baseline="1122" dirty="0">
                <a:latin typeface="Arial"/>
                <a:cs typeface="Arial"/>
              </a:rPr>
              <a:t>very</a:t>
            </a:r>
            <a:r>
              <a:rPr sz="7425" b="1" spc="-240" baseline="1122" dirty="0">
                <a:latin typeface="Arial"/>
                <a:cs typeface="Arial"/>
              </a:rPr>
              <a:t> </a:t>
            </a:r>
            <a:r>
              <a:rPr sz="4950" b="1" spc="-290" dirty="0">
                <a:latin typeface="Arial"/>
                <a:cs typeface="Arial"/>
              </a:rPr>
              <a:t>simple…)</a:t>
            </a:r>
            <a:endParaRPr sz="4950">
              <a:latin typeface="Arial"/>
              <a:cs typeface="Arial"/>
            </a:endParaRPr>
          </a:p>
          <a:p>
            <a:pPr marL="400050" marR="356870" indent="-387985">
              <a:lnSpc>
                <a:spcPts val="8240"/>
              </a:lnSpc>
              <a:spcBef>
                <a:spcPts val="1050"/>
              </a:spcBef>
            </a:pPr>
            <a:r>
              <a:rPr sz="7000" spc="195" dirty="0"/>
              <a:t>“If</a:t>
            </a:r>
            <a:r>
              <a:rPr sz="7000" spc="-370" dirty="0"/>
              <a:t> </a:t>
            </a:r>
            <a:r>
              <a:rPr sz="7000" spc="420" dirty="0"/>
              <a:t>you</a:t>
            </a:r>
            <a:r>
              <a:rPr sz="7000" spc="-365" dirty="0"/>
              <a:t> </a:t>
            </a:r>
            <a:r>
              <a:rPr sz="7000" spc="535" dirty="0"/>
              <a:t>can</a:t>
            </a:r>
            <a:r>
              <a:rPr sz="7000" spc="-365" dirty="0"/>
              <a:t> </a:t>
            </a:r>
            <a:r>
              <a:rPr sz="7000" spc="280" dirty="0"/>
              <a:t>build</a:t>
            </a:r>
            <a:r>
              <a:rPr sz="7000" spc="-365" dirty="0"/>
              <a:t> </a:t>
            </a:r>
            <a:r>
              <a:rPr sz="7000" spc="500" dirty="0"/>
              <a:t>a</a:t>
            </a:r>
            <a:r>
              <a:rPr sz="7000" spc="-370" dirty="0"/>
              <a:t> </a:t>
            </a:r>
            <a:r>
              <a:rPr sz="7000" spc="345" dirty="0">
                <a:solidFill>
                  <a:srgbClr val="00A2FF"/>
                </a:solidFill>
              </a:rPr>
              <a:t>simple</a:t>
            </a:r>
            <a:r>
              <a:rPr sz="7000" spc="-365" dirty="0">
                <a:solidFill>
                  <a:srgbClr val="00A2FF"/>
                </a:solidFill>
              </a:rPr>
              <a:t> </a:t>
            </a:r>
            <a:r>
              <a:rPr sz="7000" spc="210" dirty="0">
                <a:solidFill>
                  <a:srgbClr val="00A2FF"/>
                </a:solidFill>
              </a:rPr>
              <a:t>rule-</a:t>
            </a:r>
            <a:r>
              <a:rPr sz="7000" spc="540" dirty="0">
                <a:solidFill>
                  <a:srgbClr val="00A2FF"/>
                </a:solidFill>
              </a:rPr>
              <a:t>based</a:t>
            </a:r>
            <a:r>
              <a:rPr sz="7000" spc="-365" dirty="0">
                <a:solidFill>
                  <a:srgbClr val="00A2FF"/>
                </a:solidFill>
              </a:rPr>
              <a:t> </a:t>
            </a:r>
            <a:r>
              <a:rPr sz="7000" spc="455" dirty="0"/>
              <a:t>system </a:t>
            </a:r>
            <a:r>
              <a:rPr sz="7000" spc="405" dirty="0"/>
              <a:t>that</a:t>
            </a:r>
            <a:r>
              <a:rPr sz="7000" spc="-365" dirty="0"/>
              <a:t> </a:t>
            </a:r>
            <a:r>
              <a:rPr sz="7000" spc="375" dirty="0"/>
              <a:t>doesn’t</a:t>
            </a:r>
            <a:r>
              <a:rPr sz="7000" spc="-360" dirty="0"/>
              <a:t> </a:t>
            </a:r>
            <a:r>
              <a:rPr sz="7000" spc="254" dirty="0"/>
              <a:t>require</a:t>
            </a:r>
            <a:r>
              <a:rPr sz="7000" spc="-360" dirty="0"/>
              <a:t> </a:t>
            </a:r>
            <a:r>
              <a:rPr sz="7000" spc="395" dirty="0"/>
              <a:t>machine</a:t>
            </a:r>
            <a:r>
              <a:rPr sz="7000" spc="-360" dirty="0"/>
              <a:t> </a:t>
            </a:r>
            <a:r>
              <a:rPr sz="7000" spc="240" dirty="0"/>
              <a:t>learning,</a:t>
            </a:r>
            <a:r>
              <a:rPr sz="7000" spc="-360" dirty="0"/>
              <a:t> </a:t>
            </a:r>
            <a:r>
              <a:rPr sz="7000" spc="565" dirty="0"/>
              <a:t>do </a:t>
            </a:r>
            <a:r>
              <a:rPr sz="7000" spc="235" dirty="0"/>
              <a:t>th</a:t>
            </a:r>
            <a:r>
              <a:rPr sz="7000" spc="130" dirty="0"/>
              <a:t>a</a:t>
            </a:r>
            <a:r>
              <a:rPr sz="7000" spc="300" dirty="0"/>
              <a:t>t</a:t>
            </a:r>
            <a:r>
              <a:rPr sz="7000" spc="-505" dirty="0"/>
              <a:t>.</a:t>
            </a:r>
            <a:r>
              <a:rPr sz="7000" spc="360" dirty="0"/>
              <a:t>”</a:t>
            </a:r>
            <a:endParaRPr sz="7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1930</Words>
  <Application>Microsoft Office PowerPoint</Application>
  <PresentationFormat>Custom</PresentationFormat>
  <Paragraphs>416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Century Gothic</vt:lpstr>
      <vt:lpstr>Courier New</vt:lpstr>
      <vt:lpstr>DejaVu Sans Mono</vt:lpstr>
      <vt:lpstr>Times New Roman</vt:lpstr>
      <vt:lpstr>Office Theme</vt:lpstr>
      <vt:lpstr>Deep Learning with</vt:lpstr>
      <vt:lpstr>“What is deep learning?”</vt:lpstr>
      <vt:lpstr>PowerPoint Presentation</vt:lpstr>
      <vt:lpstr>Machine Learning vs. Deep Learning</vt:lpstr>
      <vt:lpstr>Inputs</vt:lpstr>
      <vt:lpstr>“Why use machine learning (or deep learning)?”</vt:lpstr>
      <vt:lpstr>Good reason: Why not?</vt:lpstr>
      <vt:lpstr>PowerPoint Presentation</vt:lpstr>
      <vt:lpstr>(maybe not very simple…) “If you can build a simple rule-based system that doesn’t require machine learning, do that.”</vt:lpstr>
      <vt:lpstr>What deep learning is good for</vt:lpstr>
      <vt:lpstr>What deep learning is not good for</vt:lpstr>
      <vt:lpstr>Machine Learning vs. Deep Learning</vt:lpstr>
      <vt:lpstr>Machine Learning vs. Deep Learning</vt:lpstr>
      <vt:lpstr>“What are neural networks?”</vt:lpstr>
      <vt:lpstr>Neural Networks</vt:lpstr>
      <vt:lpstr>Anatomy of Neural Networks Overall architecture</vt:lpstr>
      <vt:lpstr>Types of Learning</vt:lpstr>
      <vt:lpstr>“What is deep learning actually used for?”</vt:lpstr>
      <vt:lpstr>PowerPoint Presentation</vt:lpstr>
      <vt:lpstr>Deep Learning Use Cases</vt:lpstr>
      <vt:lpstr>PowerPoint Presentation</vt:lpstr>
      <vt:lpstr>“What is PyTorch?”</vt:lpstr>
      <vt:lpstr>What is PyTorch?</vt:lpstr>
      <vt:lpstr>Why PyTorch?</vt:lpstr>
      <vt:lpstr>Why PyTorch?</vt:lpstr>
      <vt:lpstr>Why PyTorch?</vt:lpstr>
      <vt:lpstr>What is a GPU/TPU?</vt:lpstr>
      <vt:lpstr>“What is a tensor?”</vt:lpstr>
      <vt:lpstr>Neural Networks</vt:lpstr>
      <vt:lpstr>PowerPoint Presentation</vt:lpstr>
      <vt:lpstr>“What are we going to cover?”</vt:lpstr>
      <vt:lpstr>PowerPoint Presentation</vt:lpstr>
      <vt:lpstr>What we’re going to cover</vt:lpstr>
      <vt:lpstr>PowerPoint Presentation</vt:lpstr>
      <vt:lpstr>“How should I approach this course?”</vt:lpstr>
      <vt:lpstr>How to approach this course</vt:lpstr>
      <vt:lpstr>How not to approach this course</vt:lpstr>
      <vt:lpstr>Resources Course Q&amp;A</vt:lpstr>
      <vt:lpstr>Let’s code!</vt:lpstr>
      <vt:lpstr>Tensor dimensions</vt:lpstr>
      <vt:lpstr>Dot product</vt:lpstr>
      <vt:lpstr>Supervised learning</vt:lpstr>
      <vt:lpstr>Tensor attributes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00_pytorch_and_deep_learning_fundamentals</dc:title>
  <dc:creator>KHALIL, MOHAMED</dc:creator>
  <cp:lastModifiedBy>KHALIL, MOHAMED</cp:lastModifiedBy>
  <cp:revision>1</cp:revision>
  <dcterms:created xsi:type="dcterms:W3CDTF">2023-09-06T14:37:20Z</dcterms:created>
  <dcterms:modified xsi:type="dcterms:W3CDTF">2023-09-06T17:39:43Z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2023-09-06T00:00:00Z</vt:filetime>
  </property>
  <property fmtid="{D5CDD505-2E9C-101B-9397-08002B2CF9AE}" pid="5" name="Producer">
    <vt:lpwstr>macOS Version 12.1 (Build 21C52) Quartz PDFContext</vt:lpwstr>
  </property>
</Properties>
</file>